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35"/>
  </p:notesMasterIdLst>
  <p:sldIdLst>
    <p:sldId id="256" r:id="rId2"/>
    <p:sldId id="281" r:id="rId3"/>
    <p:sldId id="282" r:id="rId4"/>
    <p:sldId id="280" r:id="rId5"/>
    <p:sldId id="268" r:id="rId6"/>
    <p:sldId id="283" r:id="rId7"/>
    <p:sldId id="284" r:id="rId8"/>
    <p:sldId id="257" r:id="rId9"/>
    <p:sldId id="258" r:id="rId10"/>
    <p:sldId id="274" r:id="rId11"/>
    <p:sldId id="285" r:id="rId12"/>
    <p:sldId id="289" r:id="rId13"/>
    <p:sldId id="265" r:id="rId14"/>
    <p:sldId id="266" r:id="rId15"/>
    <p:sldId id="277" r:id="rId16"/>
    <p:sldId id="270" r:id="rId17"/>
    <p:sldId id="278" r:id="rId18"/>
    <p:sldId id="271" r:id="rId19"/>
    <p:sldId id="272" r:id="rId20"/>
    <p:sldId id="286" r:id="rId21"/>
    <p:sldId id="260" r:id="rId22"/>
    <p:sldId id="273" r:id="rId23"/>
    <p:sldId id="288" r:id="rId24"/>
    <p:sldId id="279" r:id="rId25"/>
    <p:sldId id="275" r:id="rId26"/>
    <p:sldId id="276" r:id="rId27"/>
    <p:sldId id="287" r:id="rId28"/>
    <p:sldId id="269" r:id="rId29"/>
    <p:sldId id="261" r:id="rId30"/>
    <p:sldId id="267" r:id="rId31"/>
    <p:sldId id="262" r:id="rId32"/>
    <p:sldId id="263" r:id="rId33"/>
    <p:sldId id="25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D1D"/>
    <a:srgbClr val="FF5353"/>
    <a:srgbClr val="FF6D6D"/>
    <a:srgbClr val="5B9BD5"/>
    <a:srgbClr val="FFFF00"/>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0" autoAdjust="0"/>
    <p:restoredTop sz="77005" autoAdjust="0"/>
  </p:normalViewPr>
  <p:slideViewPr>
    <p:cSldViewPr snapToGrid="0">
      <p:cViewPr>
        <p:scale>
          <a:sx n="78" d="100"/>
          <a:sy n="78" d="100"/>
        </p:scale>
        <p:origin x="10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A921A-0FEC-46C2-975D-E7C8CA96BE94}" type="doc">
      <dgm:prSet loTypeId="urn:microsoft.com/office/officeart/2005/8/layout/cycle7" loCatId="cycle" qsTypeId="urn:microsoft.com/office/officeart/2005/8/quickstyle/simple1" qsCatId="simple" csTypeId="urn:microsoft.com/office/officeart/2005/8/colors/colorful1" csCatId="colorful" phldr="1"/>
      <dgm:spPr/>
      <dgm:t>
        <a:bodyPr/>
        <a:lstStyle/>
        <a:p>
          <a:endParaRPr kumimoji="1" lang="ja-JP" altLang="en-US"/>
        </a:p>
      </dgm:t>
    </dgm:pt>
    <dgm:pt modelId="{3272912E-BD25-49FA-9058-5A1E1ACC6DFC}">
      <dgm:prSet phldrT="[テキスト]"/>
      <dgm:spPr/>
      <dgm:t>
        <a:bodyPr/>
        <a:lstStyle/>
        <a:p>
          <a:r>
            <a:rPr kumimoji="1" lang="ja-JP" altLang="en-US" dirty="0"/>
            <a:t>電圧</a:t>
          </a:r>
        </a:p>
      </dgm:t>
    </dgm:pt>
    <dgm:pt modelId="{9E0E7726-8FF6-4F0E-9A00-0FFCF00194E3}" type="parTrans" cxnId="{599F7897-1D3B-4C8F-9A75-EB6840D7C07A}">
      <dgm:prSet/>
      <dgm:spPr/>
      <dgm:t>
        <a:bodyPr/>
        <a:lstStyle/>
        <a:p>
          <a:endParaRPr kumimoji="1" lang="ja-JP" altLang="en-US"/>
        </a:p>
      </dgm:t>
    </dgm:pt>
    <dgm:pt modelId="{CF781231-FF27-4FF2-87AB-6D1E2540504B}" type="sibTrans" cxnId="{599F7897-1D3B-4C8F-9A75-EB6840D7C07A}">
      <dgm:prSet/>
      <dgm:spPr/>
      <dgm:t>
        <a:bodyPr/>
        <a:lstStyle/>
        <a:p>
          <a:endParaRPr kumimoji="1" lang="ja-JP" altLang="en-US"/>
        </a:p>
      </dgm:t>
    </dgm:pt>
    <dgm:pt modelId="{081372E1-32FB-4C04-A7FD-76D3546B1D4B}">
      <dgm:prSet phldrT="[テキスト]"/>
      <dgm:spPr/>
      <dgm:t>
        <a:bodyPr/>
        <a:lstStyle/>
        <a:p>
          <a:r>
            <a:rPr kumimoji="1" lang="ja-JP" altLang="en-US" dirty="0"/>
            <a:t>電流</a:t>
          </a:r>
        </a:p>
      </dgm:t>
    </dgm:pt>
    <dgm:pt modelId="{440AF0CF-36FF-45E0-B655-4F6E9F4E7AE1}" type="parTrans" cxnId="{9DB97B4D-4B5E-4A9C-885C-CDC2A3094992}">
      <dgm:prSet/>
      <dgm:spPr/>
      <dgm:t>
        <a:bodyPr/>
        <a:lstStyle/>
        <a:p>
          <a:endParaRPr kumimoji="1" lang="ja-JP" altLang="en-US"/>
        </a:p>
      </dgm:t>
    </dgm:pt>
    <dgm:pt modelId="{21713D16-9D84-4720-9AF7-66EECF46DC5C}" type="sibTrans" cxnId="{9DB97B4D-4B5E-4A9C-885C-CDC2A3094992}">
      <dgm:prSet/>
      <dgm:spPr/>
      <dgm:t>
        <a:bodyPr/>
        <a:lstStyle/>
        <a:p>
          <a:endParaRPr kumimoji="1" lang="ja-JP" altLang="en-US"/>
        </a:p>
      </dgm:t>
    </dgm:pt>
    <dgm:pt modelId="{E36DCAF2-FC7B-408A-90CD-1D48935F9ABF}">
      <dgm:prSet phldrT="[テキスト]"/>
      <dgm:spPr/>
      <dgm:t>
        <a:bodyPr/>
        <a:lstStyle/>
        <a:p>
          <a:r>
            <a:rPr kumimoji="1" lang="ja-JP" altLang="en-US" dirty="0"/>
            <a:t>回転数</a:t>
          </a:r>
        </a:p>
      </dgm:t>
    </dgm:pt>
    <dgm:pt modelId="{A83E64F9-6920-47CD-AE76-7E5A179D773D}" type="parTrans" cxnId="{9C246BF4-2D2A-4AC3-94EE-8FE6B066067E}">
      <dgm:prSet/>
      <dgm:spPr/>
      <dgm:t>
        <a:bodyPr/>
        <a:lstStyle/>
        <a:p>
          <a:endParaRPr kumimoji="1" lang="ja-JP" altLang="en-US"/>
        </a:p>
      </dgm:t>
    </dgm:pt>
    <dgm:pt modelId="{61C28BEB-5F12-4A64-AF49-7A574A822EC9}" type="sibTrans" cxnId="{9C246BF4-2D2A-4AC3-94EE-8FE6B066067E}">
      <dgm:prSet/>
      <dgm:spPr/>
      <dgm:t>
        <a:bodyPr/>
        <a:lstStyle/>
        <a:p>
          <a:endParaRPr kumimoji="1" lang="ja-JP" altLang="en-US"/>
        </a:p>
      </dgm:t>
    </dgm:pt>
    <dgm:pt modelId="{F14635E0-3748-41BC-B732-0E4EF0E763A4}" type="pres">
      <dgm:prSet presAssocID="{46AA921A-0FEC-46C2-975D-E7C8CA96BE94}" presName="Name0" presStyleCnt="0">
        <dgm:presLayoutVars>
          <dgm:dir/>
          <dgm:resizeHandles val="exact"/>
        </dgm:presLayoutVars>
      </dgm:prSet>
      <dgm:spPr/>
    </dgm:pt>
    <dgm:pt modelId="{3431ECAC-F471-4D7E-9A71-81A9B34A0EDB}" type="pres">
      <dgm:prSet presAssocID="{3272912E-BD25-49FA-9058-5A1E1ACC6DFC}" presName="node" presStyleLbl="node1" presStyleIdx="0" presStyleCnt="3" custScaleX="114238" custScaleY="149292">
        <dgm:presLayoutVars>
          <dgm:bulletEnabled val="1"/>
        </dgm:presLayoutVars>
      </dgm:prSet>
      <dgm:spPr/>
    </dgm:pt>
    <dgm:pt modelId="{937C763B-5F88-4E80-A55C-36391068179D}" type="pres">
      <dgm:prSet presAssocID="{CF781231-FF27-4FF2-87AB-6D1E2540504B}" presName="sibTrans" presStyleLbl="sibTrans2D1" presStyleIdx="0" presStyleCnt="3"/>
      <dgm:spPr/>
    </dgm:pt>
    <dgm:pt modelId="{6365991F-55F8-4D44-B72E-CCEC3458DC5A}" type="pres">
      <dgm:prSet presAssocID="{CF781231-FF27-4FF2-87AB-6D1E2540504B}" presName="connectorText" presStyleLbl="sibTrans2D1" presStyleIdx="0" presStyleCnt="3"/>
      <dgm:spPr/>
    </dgm:pt>
    <dgm:pt modelId="{0FE4F0C1-7CCE-436C-BEEF-7F8583A47560}" type="pres">
      <dgm:prSet presAssocID="{E36DCAF2-FC7B-408A-90CD-1D48935F9ABF}" presName="node" presStyleLbl="node1" presStyleIdx="1" presStyleCnt="3" custScaleX="124537" custScaleY="160764">
        <dgm:presLayoutVars>
          <dgm:bulletEnabled val="1"/>
        </dgm:presLayoutVars>
      </dgm:prSet>
      <dgm:spPr/>
    </dgm:pt>
    <dgm:pt modelId="{60135B46-630C-46A9-AE6A-C6858F42A37D}" type="pres">
      <dgm:prSet presAssocID="{61C28BEB-5F12-4A64-AF49-7A574A822EC9}" presName="sibTrans" presStyleLbl="sibTrans2D1" presStyleIdx="1" presStyleCnt="3"/>
      <dgm:spPr/>
    </dgm:pt>
    <dgm:pt modelId="{D46D4878-3F96-4D92-80F3-B3A79EFACEFF}" type="pres">
      <dgm:prSet presAssocID="{61C28BEB-5F12-4A64-AF49-7A574A822EC9}" presName="connectorText" presStyleLbl="sibTrans2D1" presStyleIdx="1" presStyleCnt="3"/>
      <dgm:spPr/>
    </dgm:pt>
    <dgm:pt modelId="{138DC134-6756-46E7-8813-20EA1DC1B557}" type="pres">
      <dgm:prSet presAssocID="{081372E1-32FB-4C04-A7FD-76D3546B1D4B}" presName="node" presStyleLbl="node1" presStyleIdx="2" presStyleCnt="3" custScaleX="126537" custScaleY="149434">
        <dgm:presLayoutVars>
          <dgm:bulletEnabled val="1"/>
        </dgm:presLayoutVars>
      </dgm:prSet>
      <dgm:spPr/>
    </dgm:pt>
    <dgm:pt modelId="{EE127471-6D69-412B-A874-1F11D377E832}" type="pres">
      <dgm:prSet presAssocID="{21713D16-9D84-4720-9AF7-66EECF46DC5C}" presName="sibTrans" presStyleLbl="sibTrans2D1" presStyleIdx="2" presStyleCnt="3"/>
      <dgm:spPr/>
    </dgm:pt>
    <dgm:pt modelId="{10EC0126-7E99-42BB-B545-F36CEC253370}" type="pres">
      <dgm:prSet presAssocID="{21713D16-9D84-4720-9AF7-66EECF46DC5C}" presName="connectorText" presStyleLbl="sibTrans2D1" presStyleIdx="2" presStyleCnt="3"/>
      <dgm:spPr/>
    </dgm:pt>
  </dgm:ptLst>
  <dgm:cxnLst>
    <dgm:cxn modelId="{9C246BF4-2D2A-4AC3-94EE-8FE6B066067E}" srcId="{46AA921A-0FEC-46C2-975D-E7C8CA96BE94}" destId="{E36DCAF2-FC7B-408A-90CD-1D48935F9ABF}" srcOrd="1" destOrd="0" parTransId="{A83E64F9-6920-47CD-AE76-7E5A179D773D}" sibTransId="{61C28BEB-5F12-4A64-AF49-7A574A822EC9}"/>
    <dgm:cxn modelId="{5851EC50-DB04-4585-84F2-06319BBDFAAC}" type="presOf" srcId="{CF781231-FF27-4FF2-87AB-6D1E2540504B}" destId="{937C763B-5F88-4E80-A55C-36391068179D}" srcOrd="0" destOrd="0" presId="urn:microsoft.com/office/officeart/2005/8/layout/cycle7"/>
    <dgm:cxn modelId="{9DB97B4D-4B5E-4A9C-885C-CDC2A3094992}" srcId="{46AA921A-0FEC-46C2-975D-E7C8CA96BE94}" destId="{081372E1-32FB-4C04-A7FD-76D3546B1D4B}" srcOrd="2" destOrd="0" parTransId="{440AF0CF-36FF-45E0-B655-4F6E9F4E7AE1}" sibTransId="{21713D16-9D84-4720-9AF7-66EECF46DC5C}"/>
    <dgm:cxn modelId="{35EB34EE-AC47-41F2-8170-C111574DD334}" type="presOf" srcId="{081372E1-32FB-4C04-A7FD-76D3546B1D4B}" destId="{138DC134-6756-46E7-8813-20EA1DC1B557}" srcOrd="0" destOrd="0" presId="urn:microsoft.com/office/officeart/2005/8/layout/cycle7"/>
    <dgm:cxn modelId="{599F7897-1D3B-4C8F-9A75-EB6840D7C07A}" srcId="{46AA921A-0FEC-46C2-975D-E7C8CA96BE94}" destId="{3272912E-BD25-49FA-9058-5A1E1ACC6DFC}" srcOrd="0" destOrd="0" parTransId="{9E0E7726-8FF6-4F0E-9A00-0FFCF00194E3}" sibTransId="{CF781231-FF27-4FF2-87AB-6D1E2540504B}"/>
    <dgm:cxn modelId="{689B0694-4BB8-487E-B350-CD62168B3ACB}" type="presOf" srcId="{21713D16-9D84-4720-9AF7-66EECF46DC5C}" destId="{EE127471-6D69-412B-A874-1F11D377E832}" srcOrd="0" destOrd="0" presId="urn:microsoft.com/office/officeart/2005/8/layout/cycle7"/>
    <dgm:cxn modelId="{F4A469E5-E0DD-4DD8-83AE-62C3320FC10E}" type="presOf" srcId="{61C28BEB-5F12-4A64-AF49-7A574A822EC9}" destId="{D46D4878-3F96-4D92-80F3-B3A79EFACEFF}" srcOrd="1" destOrd="0" presId="urn:microsoft.com/office/officeart/2005/8/layout/cycle7"/>
    <dgm:cxn modelId="{FAEDEDD8-8B96-4D51-85F5-29292C7B95B6}" type="presOf" srcId="{3272912E-BD25-49FA-9058-5A1E1ACC6DFC}" destId="{3431ECAC-F471-4D7E-9A71-81A9B34A0EDB}" srcOrd="0" destOrd="0" presId="urn:microsoft.com/office/officeart/2005/8/layout/cycle7"/>
    <dgm:cxn modelId="{1E81244F-D3F5-416C-A45B-0AE5036948BA}" type="presOf" srcId="{CF781231-FF27-4FF2-87AB-6D1E2540504B}" destId="{6365991F-55F8-4D44-B72E-CCEC3458DC5A}" srcOrd="1" destOrd="0" presId="urn:microsoft.com/office/officeart/2005/8/layout/cycle7"/>
    <dgm:cxn modelId="{70AA467D-6B5C-4066-BCB7-FF72081AD5D5}" type="presOf" srcId="{46AA921A-0FEC-46C2-975D-E7C8CA96BE94}" destId="{F14635E0-3748-41BC-B732-0E4EF0E763A4}" srcOrd="0" destOrd="0" presId="urn:microsoft.com/office/officeart/2005/8/layout/cycle7"/>
    <dgm:cxn modelId="{AAD0E69D-A116-42EA-A06D-642B3A5C5C5C}" type="presOf" srcId="{E36DCAF2-FC7B-408A-90CD-1D48935F9ABF}" destId="{0FE4F0C1-7CCE-436C-BEEF-7F8583A47560}" srcOrd="0" destOrd="0" presId="urn:microsoft.com/office/officeart/2005/8/layout/cycle7"/>
    <dgm:cxn modelId="{1337ABB4-FC3D-4DAF-AECD-4EBC0F75A715}" type="presOf" srcId="{21713D16-9D84-4720-9AF7-66EECF46DC5C}" destId="{10EC0126-7E99-42BB-B545-F36CEC253370}" srcOrd="1" destOrd="0" presId="urn:microsoft.com/office/officeart/2005/8/layout/cycle7"/>
    <dgm:cxn modelId="{C4F9BF86-0E8A-4550-BA5B-735A151A08D3}" type="presOf" srcId="{61C28BEB-5F12-4A64-AF49-7A574A822EC9}" destId="{60135B46-630C-46A9-AE6A-C6858F42A37D}" srcOrd="0" destOrd="0" presId="urn:microsoft.com/office/officeart/2005/8/layout/cycle7"/>
    <dgm:cxn modelId="{83AC1B19-2190-4D48-9BD7-12AF0DCE362A}" type="presParOf" srcId="{F14635E0-3748-41BC-B732-0E4EF0E763A4}" destId="{3431ECAC-F471-4D7E-9A71-81A9B34A0EDB}" srcOrd="0" destOrd="0" presId="urn:microsoft.com/office/officeart/2005/8/layout/cycle7"/>
    <dgm:cxn modelId="{2AC15734-A68F-47BB-A3D3-1BE33A079B50}" type="presParOf" srcId="{F14635E0-3748-41BC-B732-0E4EF0E763A4}" destId="{937C763B-5F88-4E80-A55C-36391068179D}" srcOrd="1" destOrd="0" presId="urn:microsoft.com/office/officeart/2005/8/layout/cycle7"/>
    <dgm:cxn modelId="{49A56CD6-205C-47E1-A773-20E3CAA980A6}" type="presParOf" srcId="{937C763B-5F88-4E80-A55C-36391068179D}" destId="{6365991F-55F8-4D44-B72E-CCEC3458DC5A}" srcOrd="0" destOrd="0" presId="urn:microsoft.com/office/officeart/2005/8/layout/cycle7"/>
    <dgm:cxn modelId="{5AC00B6C-0634-4FF4-AD12-52EABEE81C0E}" type="presParOf" srcId="{F14635E0-3748-41BC-B732-0E4EF0E763A4}" destId="{0FE4F0C1-7CCE-436C-BEEF-7F8583A47560}" srcOrd="2" destOrd="0" presId="urn:microsoft.com/office/officeart/2005/8/layout/cycle7"/>
    <dgm:cxn modelId="{250C4F39-9FCC-4DB3-BE6E-0ECF2977B97A}" type="presParOf" srcId="{F14635E0-3748-41BC-B732-0E4EF0E763A4}" destId="{60135B46-630C-46A9-AE6A-C6858F42A37D}" srcOrd="3" destOrd="0" presId="urn:microsoft.com/office/officeart/2005/8/layout/cycle7"/>
    <dgm:cxn modelId="{767B1B0E-6AAD-4796-95C9-1191B370A173}" type="presParOf" srcId="{60135B46-630C-46A9-AE6A-C6858F42A37D}" destId="{D46D4878-3F96-4D92-80F3-B3A79EFACEFF}" srcOrd="0" destOrd="0" presId="urn:microsoft.com/office/officeart/2005/8/layout/cycle7"/>
    <dgm:cxn modelId="{07B908F0-9F1C-401C-8A69-3FE94AAFD3E4}" type="presParOf" srcId="{F14635E0-3748-41BC-B732-0E4EF0E763A4}" destId="{138DC134-6756-46E7-8813-20EA1DC1B557}" srcOrd="4" destOrd="0" presId="urn:microsoft.com/office/officeart/2005/8/layout/cycle7"/>
    <dgm:cxn modelId="{C6C72DC3-2CC6-406F-98D1-6AB2F71725E8}" type="presParOf" srcId="{F14635E0-3748-41BC-B732-0E4EF0E763A4}" destId="{EE127471-6D69-412B-A874-1F11D377E832}" srcOrd="5" destOrd="0" presId="urn:microsoft.com/office/officeart/2005/8/layout/cycle7"/>
    <dgm:cxn modelId="{43FC72AC-04F3-4EBB-82F9-492493AEFE2B}" type="presParOf" srcId="{EE127471-6D69-412B-A874-1F11D377E832}" destId="{10EC0126-7E99-42BB-B545-F36CEC25337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1ECAC-F471-4D7E-9A71-81A9B34A0EDB}">
      <dsp:nvSpPr>
        <dsp:cNvPr id="0" name=""/>
        <dsp:cNvSpPr/>
      </dsp:nvSpPr>
      <dsp:spPr>
        <a:xfrm>
          <a:off x="1264261" y="-167704"/>
          <a:ext cx="1400415" cy="9150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ja-JP" altLang="en-US" sz="2900" kern="1200" dirty="0"/>
            <a:t>電圧</a:t>
          </a:r>
        </a:p>
      </dsp:txBody>
      <dsp:txXfrm>
        <a:off x="1291062" y="-140903"/>
        <a:ext cx="1346813" cy="861464"/>
      </dsp:txXfrm>
    </dsp:sp>
    <dsp:sp modelId="{937C763B-5F88-4E80-A55C-36391068179D}">
      <dsp:nvSpPr>
        <dsp:cNvPr id="0" name=""/>
        <dsp:cNvSpPr/>
      </dsp:nvSpPr>
      <dsp:spPr>
        <a:xfrm rot="3600000">
          <a:off x="2266025" y="1042170"/>
          <a:ext cx="389475" cy="214528"/>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a:off x="2330383" y="1085076"/>
        <a:ext cx="260759" cy="128716"/>
      </dsp:txXfrm>
    </dsp:sp>
    <dsp:sp modelId="{0FE4F0C1-7CCE-436C-BEEF-7F8583A47560}">
      <dsp:nvSpPr>
        <dsp:cNvPr id="0" name=""/>
        <dsp:cNvSpPr/>
      </dsp:nvSpPr>
      <dsp:spPr>
        <a:xfrm>
          <a:off x="2214021" y="1551506"/>
          <a:ext cx="1526667" cy="9853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dirty="0"/>
            <a:t>回転数</a:t>
          </a:r>
        </a:p>
      </dsp:txBody>
      <dsp:txXfrm>
        <a:off x="2242882" y="1580367"/>
        <a:ext cx="1468945" cy="927660"/>
      </dsp:txXfrm>
    </dsp:sp>
    <dsp:sp modelId="{60135B46-630C-46A9-AE6A-C6858F42A37D}">
      <dsp:nvSpPr>
        <dsp:cNvPr id="0" name=""/>
        <dsp:cNvSpPr/>
      </dsp:nvSpPr>
      <dsp:spPr>
        <a:xfrm rot="10800000">
          <a:off x="1775860" y="1936934"/>
          <a:ext cx="389475" cy="214528"/>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rot="10800000">
        <a:off x="1840218" y="1979840"/>
        <a:ext cx="260759" cy="128716"/>
      </dsp:txXfrm>
    </dsp:sp>
    <dsp:sp modelId="{138DC134-6756-46E7-8813-20EA1DC1B557}">
      <dsp:nvSpPr>
        <dsp:cNvPr id="0" name=""/>
        <dsp:cNvSpPr/>
      </dsp:nvSpPr>
      <dsp:spPr>
        <a:xfrm>
          <a:off x="175990" y="1586229"/>
          <a:ext cx="1551185" cy="9159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電流</a:t>
          </a:r>
        </a:p>
      </dsp:txBody>
      <dsp:txXfrm>
        <a:off x="202817" y="1613056"/>
        <a:ext cx="1497531" cy="862282"/>
      </dsp:txXfrm>
    </dsp:sp>
    <dsp:sp modelId="{EE127471-6D69-412B-A874-1F11D377E832}">
      <dsp:nvSpPr>
        <dsp:cNvPr id="0" name=""/>
        <dsp:cNvSpPr/>
      </dsp:nvSpPr>
      <dsp:spPr>
        <a:xfrm rot="18000000">
          <a:off x="1263414" y="1059531"/>
          <a:ext cx="389475" cy="214528"/>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a:off x="1327772" y="1102437"/>
        <a:ext cx="260759" cy="128716"/>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55408-75B7-48DF-BD6F-57F9C8D93DFB}" type="datetimeFigureOut">
              <a:rPr kumimoji="1" lang="ja-JP" altLang="en-US" smtClean="0"/>
              <a:t>2017/2/3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B53E9-7043-47F0-BB49-AEE14990529D}" type="slidenum">
              <a:rPr kumimoji="1" lang="ja-JP" altLang="en-US" smtClean="0"/>
              <a:t>‹#›</a:t>
            </a:fld>
            <a:endParaRPr kumimoji="1" lang="ja-JP" altLang="en-US"/>
          </a:p>
        </p:txBody>
      </p:sp>
    </p:spTree>
    <p:extLst>
      <p:ext uri="{BB962C8B-B14F-4D97-AF65-F5344CB8AC3E}">
        <p14:creationId xmlns:p14="http://schemas.microsoft.com/office/powerpoint/2010/main" val="25623181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機械工学科</a:t>
            </a:r>
            <a:r>
              <a:rPr kumimoji="1" lang="en-US" altLang="ja-JP" dirty="0"/>
              <a:t>5</a:t>
            </a:r>
            <a:r>
              <a:rPr kumimoji="1" lang="ja-JP" altLang="en-US" dirty="0"/>
              <a:t>年の髙倉と中野です。私たちからは、位置センサを使用しない位置制御の研究について、発表させていただきます。よろしくお願いします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0</a:t>
            </a:fld>
            <a:endParaRPr kumimoji="1" lang="ja-JP" altLang="en-US"/>
          </a:p>
        </p:txBody>
      </p:sp>
    </p:spTree>
    <p:extLst>
      <p:ext uri="{BB962C8B-B14F-4D97-AF65-F5344CB8AC3E}">
        <p14:creationId xmlns:p14="http://schemas.microsoft.com/office/powerpoint/2010/main" val="4019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そこで私たちは、モータと電流の関係に目を付けました。モータは電圧と電流が分かれば、回転速度を求めることが出来ます。回転速度がわかれば、それを積分して、回転角度を求めることが可能です。そこで、位置の検出にエンコーダを使わず、電流センサを使うことを考え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9</a:t>
            </a:fld>
            <a:endParaRPr kumimoji="1" lang="ja-JP" altLang="en-US"/>
          </a:p>
        </p:txBody>
      </p:sp>
    </p:spTree>
    <p:extLst>
      <p:ext uri="{BB962C8B-B14F-4D97-AF65-F5344CB8AC3E}">
        <p14:creationId xmlns:p14="http://schemas.microsoft.com/office/powerpoint/2010/main" val="2937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次に、制御の手法についてお話します。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10</a:t>
            </a:fld>
            <a:endParaRPr kumimoji="1" lang="ja-JP" altLang="en-US"/>
          </a:p>
        </p:txBody>
      </p:sp>
    </p:spTree>
    <p:extLst>
      <p:ext uri="{BB962C8B-B14F-4D97-AF65-F5344CB8AC3E}">
        <p14:creationId xmlns:p14="http://schemas.microsoft.com/office/powerpoint/2010/main" val="4786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制御系を設計する手順です</a:t>
            </a:r>
            <a:r>
              <a:rPr kumimoji="1" lang="en-US" altLang="ja-JP" dirty="0"/>
              <a:t>.</a:t>
            </a:r>
            <a:r>
              <a:rPr kumimoji="1" lang="ja-JP" altLang="en-US" dirty="0"/>
              <a:t>まずはリフトを数式で表し、目標値に追従するようにブロック線図を組み立てます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11</a:t>
            </a:fld>
            <a:endParaRPr kumimoji="1" lang="ja-JP" altLang="en-US"/>
          </a:p>
        </p:txBody>
      </p:sp>
    </p:spTree>
    <p:extLst>
      <p:ext uri="{BB962C8B-B14F-4D97-AF65-F5344CB8AC3E}">
        <p14:creationId xmlns:p14="http://schemas.microsoft.com/office/powerpoint/2010/main" val="1548475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制御対象を数式で表すことをモデル化といいます。まずはリフトの運動方程式です。この式は、リフトにかかる力について示した式です。これがモータからのトルク、これが重力です。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12</a:t>
            </a:fld>
            <a:endParaRPr kumimoji="1" lang="ja-JP" altLang="en-US"/>
          </a:p>
        </p:txBody>
      </p:sp>
    </p:spTree>
    <p:extLst>
      <p:ext uri="{BB962C8B-B14F-4D97-AF65-F5344CB8AC3E}">
        <p14:creationId xmlns:p14="http://schemas.microsoft.com/office/powerpoint/2010/main" val="2047058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これはモータの運動方程式です。上の式が回路の電圧を表す式で、下の式は発生するトルクと負荷トルクを表す式です。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13</a:t>
            </a:fld>
            <a:endParaRPr kumimoji="1" lang="ja-JP" altLang="en-US"/>
          </a:p>
        </p:txBody>
      </p:sp>
    </p:spTree>
    <p:extLst>
      <p:ext uri="{BB962C8B-B14F-4D97-AF65-F5344CB8AC3E}">
        <p14:creationId xmlns:p14="http://schemas.microsoft.com/office/powerpoint/2010/main" val="232550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今回のリフトは状態方程式の形にモデル化を行います。状態方程式とは、制御対象の出力だけでなく、内部状態も表現したものです。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14</a:t>
            </a:fld>
            <a:endParaRPr kumimoji="1" lang="ja-JP" altLang="en-US"/>
          </a:p>
        </p:txBody>
      </p:sp>
    </p:spTree>
    <p:extLst>
      <p:ext uri="{BB962C8B-B14F-4D97-AF65-F5344CB8AC3E}">
        <p14:creationId xmlns:p14="http://schemas.microsoft.com/office/powerpoint/2010/main" val="3360972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まず、古典制御で用いられる伝達関数について説明します。この式は入力</a:t>
            </a:r>
            <a:r>
              <a:rPr kumimoji="1" lang="en-US" altLang="ja-JP" dirty="0"/>
              <a:t>U</a:t>
            </a:r>
            <a:r>
              <a:rPr kumimoji="1" lang="ja-JP" altLang="en-US" dirty="0"/>
              <a:t>と出力の関係を表した式です。例えばモータは、印加する電圧によって、回転数</a:t>
            </a:r>
            <a:r>
              <a:rPr kumimoji="1" lang="en-US" altLang="ja-JP" dirty="0"/>
              <a:t>ω</a:t>
            </a:r>
            <a:r>
              <a:rPr kumimoji="1" lang="ja-JP" altLang="en-US" dirty="0"/>
              <a:t>が変化するので、このように式で表すことが出来ます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15</a:t>
            </a:fld>
            <a:endParaRPr kumimoji="1" lang="ja-JP" altLang="en-US"/>
          </a:p>
        </p:txBody>
      </p:sp>
    </p:spTree>
    <p:extLst>
      <p:ext uri="{BB962C8B-B14F-4D97-AF65-F5344CB8AC3E}">
        <p14:creationId xmlns:p14="http://schemas.microsoft.com/office/powerpoint/2010/main" val="385547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対して、現代制御で用いられるのが状態方程式です。この式の</a:t>
            </a:r>
            <a:r>
              <a:rPr kumimoji="1" lang="en-US" altLang="ja-JP" dirty="0"/>
              <a:t>X</a:t>
            </a:r>
            <a:r>
              <a:rPr kumimoji="1" lang="ja-JP" altLang="en-US" dirty="0"/>
              <a:t>が電流とトルク、つまりモーターの内部状態を表している行列です。内部状態のことを状態変数と呼びます。モータに印加された電圧</a:t>
            </a:r>
            <a:r>
              <a:rPr kumimoji="1" lang="en-US" altLang="ja-JP" dirty="0"/>
              <a:t>U</a:t>
            </a:r>
            <a:r>
              <a:rPr kumimoji="1" lang="ja-JP" altLang="en-US" dirty="0"/>
              <a:t>は、状態変数を変化させます。それを示したのが上側の式です。そして状態変数と電圧によって回転数</a:t>
            </a:r>
            <a:r>
              <a:rPr kumimoji="1" lang="en-US" altLang="ja-JP" dirty="0"/>
              <a:t>ω</a:t>
            </a:r>
            <a:r>
              <a:rPr kumimoji="1" lang="ja-JP" altLang="en-US" dirty="0"/>
              <a:t>が変化します。これが下側の式です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16</a:t>
            </a:fld>
            <a:endParaRPr kumimoji="1" lang="ja-JP" altLang="en-US"/>
          </a:p>
        </p:txBody>
      </p:sp>
    </p:spTree>
    <p:extLst>
      <p:ext uri="{BB962C8B-B14F-4D97-AF65-F5344CB8AC3E}">
        <p14:creationId xmlns:p14="http://schemas.microsoft.com/office/powerpoint/2010/main" val="382893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先ほどの運動方程式から、今回のリフトをモデル化した結果、このような式になりました。このままでは複雑なので、定数を文字に置き換えています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17</a:t>
            </a:fld>
            <a:endParaRPr kumimoji="1" lang="ja-JP" altLang="en-US"/>
          </a:p>
        </p:txBody>
      </p:sp>
    </p:spTree>
    <p:extLst>
      <p:ext uri="{BB962C8B-B14F-4D97-AF65-F5344CB8AC3E}">
        <p14:creationId xmlns:p14="http://schemas.microsoft.com/office/powerpoint/2010/main" val="413807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最後に、制御系を設計します。リフトから電流を計測し、その値を元に速度を推定し、積分して現在のリフト高さの情報にします。この高さと目標の高さの差、つまり偏差をとり、これを定数倍したものをリフトのモータに印加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18</a:t>
            </a:fld>
            <a:endParaRPr kumimoji="1" lang="ja-JP" altLang="en-US"/>
          </a:p>
        </p:txBody>
      </p:sp>
    </p:spTree>
    <p:extLst>
      <p:ext uri="{BB962C8B-B14F-4D97-AF65-F5344CB8AC3E}">
        <p14:creationId xmlns:p14="http://schemas.microsoft.com/office/powerpoint/2010/main" val="25110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今回の発表は、最初に、私たちの製作したリフトについてと、研究目的、次に、位置制御の手法について、さいごに、実験についての流れとなっています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a:t>
            </a:fld>
            <a:endParaRPr kumimoji="1" lang="ja-JP" altLang="en-US"/>
          </a:p>
        </p:txBody>
      </p:sp>
    </p:spTree>
    <p:extLst>
      <p:ext uri="{BB962C8B-B14F-4D97-AF65-F5344CB8AC3E}">
        <p14:creationId xmlns:p14="http://schemas.microsoft.com/office/powerpoint/2010/main" val="2882630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次は実験です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19</a:t>
            </a:fld>
            <a:endParaRPr kumimoji="1" lang="ja-JP" altLang="en-US"/>
          </a:p>
        </p:txBody>
      </p:sp>
    </p:spTree>
    <p:extLst>
      <p:ext uri="{BB962C8B-B14F-4D97-AF65-F5344CB8AC3E}">
        <p14:creationId xmlns:p14="http://schemas.microsoft.com/office/powerpoint/2010/main" val="358372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まずは先ほどの制御系をシミュレーションします。シミュレーションには、</a:t>
            </a:r>
            <a:r>
              <a:rPr kumimoji="1" lang="en-US" altLang="ja-JP" dirty="0" err="1"/>
              <a:t>Scilab</a:t>
            </a:r>
            <a:r>
              <a:rPr kumimoji="1" lang="ja-JP" altLang="en-US" dirty="0"/>
              <a:t>という数値計算ソフトに付属している、</a:t>
            </a:r>
            <a:r>
              <a:rPr kumimoji="1" lang="en-US" altLang="ja-JP" dirty="0" err="1"/>
              <a:t>Xcos</a:t>
            </a:r>
            <a:r>
              <a:rPr kumimoji="1" lang="ja-JP" altLang="en-US" dirty="0"/>
              <a:t>という機能を用いました。このシミュレーションで、目標値が変化したときのモータへの電圧と、現在値を確認します。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20</a:t>
            </a:fld>
            <a:endParaRPr kumimoji="1" lang="ja-JP" altLang="en-US"/>
          </a:p>
        </p:txBody>
      </p:sp>
    </p:spTree>
    <p:extLst>
      <p:ext uri="{BB962C8B-B14F-4D97-AF65-F5344CB8AC3E}">
        <p14:creationId xmlns:p14="http://schemas.microsoft.com/office/powerpoint/2010/main" val="1907788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が目標値、電圧、現在値の時間変化を記録したグラフです。目標値に追従しているのが分かります。リフトが停止している間、電圧はリフトに加わる重力に対抗して一定の入力がなされていることも確認できました。</a:t>
            </a:r>
            <a:endParaRPr kumimoji="1" lang="en-US" altLang="ja-JP" dirty="0"/>
          </a:p>
          <a:p>
            <a:r>
              <a:rPr kumimoji="1" lang="ja-JP" altLang="en-US" dirty="0"/>
              <a:t>ですが、実際に計測した電流値に誤差やノイズがあれば、速度推定にずれが生じ、位置がずれててしまうことが考えられます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21</a:t>
            </a:fld>
            <a:endParaRPr kumimoji="1" lang="ja-JP" altLang="en-US"/>
          </a:p>
        </p:txBody>
      </p:sp>
    </p:spTree>
    <p:extLst>
      <p:ext uri="{BB962C8B-B14F-4D97-AF65-F5344CB8AC3E}">
        <p14:creationId xmlns:p14="http://schemas.microsoft.com/office/powerpoint/2010/main" val="4061828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そこで、実際にリフトに適用するにあたって、モータドライバに内蔵された電流センサを使って測定を行いました。これは無負荷でモータを回した時の電流値です。ここで、このセンサには正転と逆転で出力する電流値に差異があるとわかりました。</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22</a:t>
            </a:fld>
            <a:endParaRPr kumimoji="1" lang="ja-JP" altLang="en-US"/>
          </a:p>
        </p:txBody>
      </p:sp>
    </p:spTree>
    <p:extLst>
      <p:ext uri="{BB962C8B-B14F-4D97-AF65-F5344CB8AC3E}">
        <p14:creationId xmlns:p14="http://schemas.microsoft.com/office/powerpoint/2010/main" val="1540741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テスターで測定した値を基準に、ノイズの誤差を計算しました。この電流センサには、何らかの特性があり、電流の値に差異を生じることが分かりました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23</a:t>
            </a:fld>
            <a:endParaRPr kumimoji="1" lang="ja-JP" altLang="en-US"/>
          </a:p>
        </p:txBody>
      </p:sp>
    </p:spTree>
    <p:extLst>
      <p:ext uri="{BB962C8B-B14F-4D97-AF65-F5344CB8AC3E}">
        <p14:creationId xmlns:p14="http://schemas.microsoft.com/office/powerpoint/2010/main" val="1944997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の研究で位置センサなしでの位置制御は可能であることが分かりました。しかし、実際のリフトに適用する際には、先ほどの電流センサのような検出ノイズ、リフトのモデル化誤差による電流検出誤差を補正する手法を考案する必要</a:t>
            </a:r>
            <a:r>
              <a:rPr kumimoji="1" lang="ja-JP" altLang="en-US"/>
              <a:t>があることもわかりました。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24</a:t>
            </a:fld>
            <a:endParaRPr kumimoji="1" lang="ja-JP" altLang="en-US"/>
          </a:p>
        </p:txBody>
      </p:sp>
    </p:spTree>
    <p:extLst>
      <p:ext uri="{BB962C8B-B14F-4D97-AF65-F5344CB8AC3E}">
        <p14:creationId xmlns:p14="http://schemas.microsoft.com/office/powerpoint/2010/main" val="3127064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この方式なら、電流センサを取り付ける必要がありますが、ロータリエンコーダよりも楽に取り付けることが可能となります。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32</a:t>
            </a:fld>
            <a:endParaRPr kumimoji="1" lang="ja-JP" altLang="en-US"/>
          </a:p>
        </p:txBody>
      </p:sp>
    </p:spTree>
    <p:extLst>
      <p:ext uri="{BB962C8B-B14F-4D97-AF65-F5344CB8AC3E}">
        <p14:creationId xmlns:p14="http://schemas.microsoft.com/office/powerpoint/2010/main" val="77357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まずは、私たちの製作したリフトについてです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a:t>
            </a:fld>
            <a:endParaRPr kumimoji="1" lang="ja-JP" altLang="en-US"/>
          </a:p>
        </p:txBody>
      </p:sp>
    </p:spTree>
    <p:extLst>
      <p:ext uri="{BB962C8B-B14F-4D97-AF65-F5344CB8AC3E}">
        <p14:creationId xmlns:p14="http://schemas.microsoft.com/office/powerpoint/2010/main" val="302587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ロボコンのテーマは、ロボット・ニューフロンティアでした。スタート地点近くにある箱を運搬し、新大陸と呼ばれるステージに持っていき、丘の上にできるだけ高く積み上げるという競技です。そのため、ロボットには、なんらかの箱を持ち上げる機構が要求され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a:t>
            </a:fld>
            <a:endParaRPr kumimoji="1" lang="ja-JP" altLang="en-US"/>
          </a:p>
        </p:txBody>
      </p:sp>
    </p:spTree>
    <p:extLst>
      <p:ext uri="{BB962C8B-B14F-4D97-AF65-F5344CB8AC3E}">
        <p14:creationId xmlns:p14="http://schemas.microsoft.com/office/powerpoint/2010/main" val="126461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これが製作したリフトです。このリフトは垂直方向に、</a:t>
            </a:r>
            <a:r>
              <a:rPr kumimoji="1" lang="en-US" altLang="ja-JP" dirty="0"/>
              <a:t>400mm</a:t>
            </a:r>
            <a:r>
              <a:rPr kumimoji="1" lang="ja-JP" altLang="en-US" dirty="0"/>
              <a:t>昇降させることが出来ます。上端と下端には、リミットセンサを取り付けてあり、リフトの位置を検出します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4</a:t>
            </a:fld>
            <a:endParaRPr kumimoji="1" lang="ja-JP" altLang="en-US"/>
          </a:p>
        </p:txBody>
      </p:sp>
    </p:spTree>
    <p:extLst>
      <p:ext uri="{BB962C8B-B14F-4D97-AF65-F5344CB8AC3E}">
        <p14:creationId xmlns:p14="http://schemas.microsoft.com/office/powerpoint/2010/main" val="223355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次に、研究の目的です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5</a:t>
            </a:fld>
            <a:endParaRPr kumimoji="1" lang="ja-JP" altLang="en-US"/>
          </a:p>
        </p:txBody>
      </p:sp>
    </p:spTree>
    <p:extLst>
      <p:ext uri="{BB962C8B-B14F-4D97-AF65-F5344CB8AC3E}">
        <p14:creationId xmlns:p14="http://schemas.microsoft.com/office/powerpoint/2010/main" val="20571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ロボットは、リミットセンサを使用しているので、リフトを特定の位置でしか、停止させられません。その場合、この図のように、箱を積み上げようとすると、既に積みあがった箱を崩してしまうようなミスが起きます。それを回避するには、少しだけ持ち上げてから、上に持っていくというような動作が必要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6</a:t>
            </a:fld>
            <a:endParaRPr kumimoji="1" lang="ja-JP" altLang="en-US"/>
          </a:p>
        </p:txBody>
      </p:sp>
    </p:spTree>
    <p:extLst>
      <p:ext uri="{BB962C8B-B14F-4D97-AF65-F5344CB8AC3E}">
        <p14:creationId xmlns:p14="http://schemas.microsoft.com/office/powerpoint/2010/main" val="18673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リミットセンサは設置した場所以外の位置を検出できません。このように、任意の位置で止めたい場合は、通常ロータリーエンコーダを使用します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7</a:t>
            </a:fld>
            <a:endParaRPr kumimoji="1" lang="ja-JP" altLang="en-US"/>
          </a:p>
        </p:txBody>
      </p:sp>
    </p:spTree>
    <p:extLst>
      <p:ext uri="{BB962C8B-B14F-4D97-AF65-F5344CB8AC3E}">
        <p14:creationId xmlns:p14="http://schemas.microsoft.com/office/powerpoint/2010/main" val="104377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しかしロータリーエンコーダを使用するには、エンコーダを入手したり、専用のブラケットを取付なければならず、それには人手や時間がかかります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8</a:t>
            </a:fld>
            <a:endParaRPr kumimoji="1" lang="ja-JP" altLang="en-US"/>
          </a:p>
        </p:txBody>
      </p:sp>
    </p:spTree>
    <p:extLst>
      <p:ext uri="{BB962C8B-B14F-4D97-AF65-F5344CB8AC3E}">
        <p14:creationId xmlns:p14="http://schemas.microsoft.com/office/powerpoint/2010/main" val="127294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733AC37-75B2-4608-B696-D0E39A444F0D}"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105701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4CEA94C-A949-412B-848E-969C8B2FCE2D}"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93550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9295FC-0E9E-498C-9E45-D3CD7D2DC468}"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57131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7B038E-966C-41DF-85C9-EAA20A9C71DD}"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41266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92847F7-241E-44FC-AF10-8C5249790A27}"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52717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FC291B6-1FA7-46DA-B409-122D153D9F39}" type="datetime1">
              <a:rPr kumimoji="1" lang="ja-JP" altLang="en-US" smtClean="0"/>
              <a:t>2017/2/3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464595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EE30124-EF5D-49C7-9737-49E33CD8F307}" type="datetime1">
              <a:rPr kumimoji="1" lang="ja-JP" altLang="en-US" smtClean="0"/>
              <a:t>2017/2/3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069855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727B58F-87B5-4786-AEEE-F5BE0AFBA052}" type="datetime1">
              <a:rPr kumimoji="1" lang="ja-JP" altLang="en-US" smtClean="0"/>
              <a:t>2017/2/3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39792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BAF68-F863-4B44-B8C4-A4B5E2746ECD}" type="datetime1">
              <a:rPr kumimoji="1" lang="ja-JP" altLang="en-US" smtClean="0"/>
              <a:t>2017/2/3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1583498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BA7BEA-F78D-419A-B707-48C4DB55A6F7}" type="datetime1">
              <a:rPr kumimoji="1" lang="ja-JP" altLang="en-US" smtClean="0"/>
              <a:t>2017/2/3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76907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AD644B-1C07-44AD-87F8-9B30D98DCB39}" type="datetime1">
              <a:rPr kumimoji="1" lang="ja-JP" altLang="en-US" smtClean="0"/>
              <a:t>2017/2/3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1733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93760-AF89-4237-AA09-9CE10C65B188}" type="datetime1">
              <a:rPr kumimoji="1" lang="ja-JP" altLang="en-US" smtClean="0"/>
              <a:t>2017/2/3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516095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8408" y="1444803"/>
            <a:ext cx="8044072" cy="1996021"/>
          </a:xfrm>
        </p:spPr>
        <p:txBody>
          <a:bodyPr>
            <a:normAutofit fontScale="90000"/>
          </a:bodyPr>
          <a:lstStyle/>
          <a:p>
            <a:r>
              <a:rPr lang="ja-JP" altLang="en-US" b="1" dirty="0"/>
              <a:t>位置センサを使用しない</a:t>
            </a:r>
            <a:br>
              <a:rPr lang="en-US" altLang="ja-JP" b="1" dirty="0"/>
            </a:br>
            <a:r>
              <a:rPr lang="ja-JP" altLang="en-US" b="1" dirty="0"/>
              <a:t>位置制御の研究</a:t>
            </a:r>
            <a:br>
              <a:rPr lang="ja-JP" altLang="en-US" b="1" dirty="0"/>
            </a:br>
            <a:endParaRPr kumimoji="1" lang="ja-JP" altLang="en-US" b="1" dirty="0"/>
          </a:p>
        </p:txBody>
      </p:sp>
      <p:sp>
        <p:nvSpPr>
          <p:cNvPr id="3" name="サブタイトル 2"/>
          <p:cNvSpPr>
            <a:spLocks noGrp="1"/>
          </p:cNvSpPr>
          <p:nvPr>
            <p:ph type="subTitle" idx="1"/>
          </p:nvPr>
        </p:nvSpPr>
        <p:spPr>
          <a:xfrm>
            <a:off x="1143000" y="3558778"/>
            <a:ext cx="7263962" cy="1827116"/>
          </a:xfrm>
        </p:spPr>
        <p:txBody>
          <a:bodyPr>
            <a:normAutofit/>
          </a:bodyPr>
          <a:lstStyle/>
          <a:p>
            <a:r>
              <a:rPr lang="ja-JP" altLang="en-US" sz="2925" b="1" dirty="0"/>
              <a:t>機械工学科</a:t>
            </a:r>
            <a:r>
              <a:rPr lang="en-US" altLang="ja-JP" sz="2925" b="1" dirty="0"/>
              <a:t>5</a:t>
            </a:r>
            <a:r>
              <a:rPr lang="ja-JP" altLang="en-US" sz="2925" b="1" dirty="0"/>
              <a:t>年</a:t>
            </a:r>
            <a:endParaRPr lang="en-US" altLang="ja-JP" sz="2925" b="1" dirty="0"/>
          </a:p>
          <a:p>
            <a:r>
              <a:rPr lang="ja-JP" altLang="en-US" sz="2925" b="1" dirty="0"/>
              <a:t>髙倉啓祐</a:t>
            </a:r>
            <a:endParaRPr lang="en-US" altLang="ja-JP" sz="2925" b="1" dirty="0"/>
          </a:p>
          <a:p>
            <a:r>
              <a:rPr lang="ja-JP" altLang="en-US" sz="2925" b="1" dirty="0"/>
              <a:t>中野　晋</a:t>
            </a:r>
            <a:endParaRPr lang="ja-JP" altLang="en-US" sz="2400" b="1" dirty="0"/>
          </a:p>
        </p:txBody>
      </p:sp>
    </p:spTree>
    <p:extLst>
      <p:ext uri="{BB962C8B-B14F-4D97-AF65-F5344CB8AC3E}">
        <p14:creationId xmlns:p14="http://schemas.microsoft.com/office/powerpoint/2010/main" val="2638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矢印: 右 6"/>
          <p:cNvSpPr/>
          <p:nvPr/>
        </p:nvSpPr>
        <p:spPr>
          <a:xfrm>
            <a:off x="4091940" y="3869055"/>
            <a:ext cx="2028825" cy="965835"/>
          </a:xfrm>
          <a:prstGeom prst="rightArrow">
            <a:avLst>
              <a:gd name="adj1" fmla="val 21598"/>
              <a:gd name="adj2" fmla="val 38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四角形: 角を丸くする 9"/>
          <p:cNvSpPr/>
          <p:nvPr/>
        </p:nvSpPr>
        <p:spPr>
          <a:xfrm>
            <a:off x="2583180" y="3815159"/>
            <a:ext cx="1634490" cy="1143000"/>
          </a:xfrm>
          <a:prstGeom prst="roundRect">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p:cNvSpPr>
            <a:spLocks noGrp="1"/>
          </p:cNvSpPr>
          <p:nvPr>
            <p:ph type="title"/>
          </p:nvPr>
        </p:nvSpPr>
        <p:spPr/>
        <p:txBody>
          <a:bodyPr>
            <a:normAutofit/>
          </a:bodyPr>
          <a:lstStyle/>
          <a:p>
            <a:r>
              <a:rPr lang="ja-JP" altLang="en-US" sz="3600" b="1" dirty="0"/>
              <a:t>センサレス制御の手法</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9</a:t>
            </a:fld>
            <a:endParaRPr kumimoji="1" lang="ja-JP" altLang="en-US"/>
          </a:p>
        </p:txBody>
      </p:sp>
      <p:graphicFrame>
        <p:nvGraphicFramePr>
          <p:cNvPr id="4" name="図表 3"/>
          <p:cNvGraphicFramePr/>
          <p:nvPr>
            <p:extLst>
              <p:ext uri="{D42A27DB-BD31-4B8C-83A1-F6EECF244321}">
                <p14:modId xmlns:p14="http://schemas.microsoft.com/office/powerpoint/2010/main" val="3271473120"/>
              </p:ext>
            </p:extLst>
          </p:nvPr>
        </p:nvGraphicFramePr>
        <p:xfrm>
          <a:off x="422910" y="2357121"/>
          <a:ext cx="3916680" cy="2369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正方形/長方形 7"/>
          <p:cNvSpPr/>
          <p:nvPr/>
        </p:nvSpPr>
        <p:spPr>
          <a:xfrm>
            <a:off x="4727507" y="3869055"/>
            <a:ext cx="849131" cy="9658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0" dirty="0">
                <a:solidFill>
                  <a:schemeClr val="tx1">
                    <a:lumMod val="95000"/>
                    <a:lumOff val="5000"/>
                  </a:schemeClr>
                </a:solidFill>
                <a:latin typeface="CommercialScript BT" panose="03030803040807090C04" pitchFamily="66" charset="0"/>
              </a:rPr>
              <a:t>∫</a:t>
            </a:r>
            <a:endParaRPr lang="ja-JP" altLang="en-US" sz="1350" dirty="0">
              <a:solidFill>
                <a:schemeClr val="tx1">
                  <a:lumMod val="95000"/>
                  <a:lumOff val="5000"/>
                </a:schemeClr>
              </a:solidFill>
              <a:latin typeface="CommercialScript BT" panose="03030803040807090C04" pitchFamily="66" charset="0"/>
            </a:endParaRPr>
          </a:p>
        </p:txBody>
      </p:sp>
      <p:grpSp>
        <p:nvGrpSpPr>
          <p:cNvPr id="16" name="グループ化 15"/>
          <p:cNvGrpSpPr/>
          <p:nvPr/>
        </p:nvGrpSpPr>
        <p:grpSpPr>
          <a:xfrm>
            <a:off x="6182328" y="2547524"/>
            <a:ext cx="2243216" cy="2850690"/>
            <a:chOff x="8213934" y="1666959"/>
            <a:chExt cx="2820692" cy="3800920"/>
          </a:xfrm>
        </p:grpSpPr>
        <p:sp>
          <p:nvSpPr>
            <p:cNvPr id="11" name="楕円 10"/>
            <p:cNvSpPr/>
            <p:nvPr/>
          </p:nvSpPr>
          <p:spPr>
            <a:xfrm>
              <a:off x="8213934" y="4475987"/>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sp>
          <p:nvSpPr>
            <p:cNvPr id="12" name="正方形/長方形 11"/>
            <p:cNvSpPr/>
            <p:nvPr/>
          </p:nvSpPr>
          <p:spPr>
            <a:xfrm>
              <a:off x="9205827" y="1666959"/>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四角形: 角を丸くする 12"/>
            <p:cNvSpPr/>
            <p:nvPr/>
          </p:nvSpPr>
          <p:spPr>
            <a:xfrm>
              <a:off x="9577786" y="2283209"/>
              <a:ext cx="1456840" cy="2688723"/>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四角形: 角を丸くする 13"/>
            <p:cNvSpPr/>
            <p:nvPr/>
          </p:nvSpPr>
          <p:spPr>
            <a:xfrm>
              <a:off x="9577786" y="1666959"/>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rgbClr val="FF0000"/>
                  </a:solidFill>
                </a:rPr>
                <a:t>位置</a:t>
              </a:r>
              <a:endParaRPr lang="ja-JP" altLang="en-US" sz="1350" dirty="0">
                <a:solidFill>
                  <a:srgbClr val="FF0000"/>
                </a:solidFill>
              </a:endParaRPr>
            </a:p>
          </p:txBody>
        </p:sp>
      </p:grpSp>
      <p:sp>
        <p:nvSpPr>
          <p:cNvPr id="17" name="四角形: 角を丸くする 16"/>
          <p:cNvSpPr/>
          <p:nvPr/>
        </p:nvSpPr>
        <p:spPr>
          <a:xfrm>
            <a:off x="470709" y="2110363"/>
            <a:ext cx="3909061" cy="294719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四角形: 角を丸くする 17"/>
          <p:cNvSpPr/>
          <p:nvPr/>
        </p:nvSpPr>
        <p:spPr>
          <a:xfrm>
            <a:off x="3428298" y="2009736"/>
            <a:ext cx="1200852" cy="462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lumMod val="95000"/>
                    <a:lumOff val="5000"/>
                  </a:schemeClr>
                </a:solidFill>
              </a:rPr>
              <a:t>モータ</a:t>
            </a:r>
            <a:endParaRPr lang="ja-JP" altLang="en-US" sz="1350" dirty="0">
              <a:solidFill>
                <a:schemeClr val="tx1">
                  <a:lumMod val="95000"/>
                  <a:lumOff val="5000"/>
                </a:schemeClr>
              </a:solidFill>
            </a:endParaRPr>
          </a:p>
        </p:txBody>
      </p:sp>
    </p:spTree>
    <p:extLst>
      <p:ext uri="{BB962C8B-B14F-4D97-AF65-F5344CB8AC3E}">
        <p14:creationId xmlns:p14="http://schemas.microsoft.com/office/powerpoint/2010/main" val="393299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3009" y="2844362"/>
            <a:ext cx="7886700" cy="903315"/>
          </a:xfrm>
        </p:spPr>
        <p:txBody>
          <a:bodyPr>
            <a:normAutofit/>
          </a:bodyPr>
          <a:lstStyle/>
          <a:p>
            <a:pPr algn="ctr"/>
            <a:r>
              <a:rPr lang="ja-JP" altLang="en-US" sz="4950" b="1" dirty="0"/>
              <a:t>位置センサレス制御の方法</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10</a:t>
            </a:fld>
            <a:endParaRPr kumimoji="1" lang="ja-JP" altLang="en-US"/>
          </a:p>
        </p:txBody>
      </p:sp>
    </p:spTree>
    <p:extLst>
      <p:ext uri="{BB962C8B-B14F-4D97-AF65-F5344CB8AC3E}">
        <p14:creationId xmlns:p14="http://schemas.microsoft.com/office/powerpoint/2010/main" val="388178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設計の流れ</a:t>
            </a:r>
          </a:p>
        </p:txBody>
      </p:sp>
      <p:sp>
        <p:nvSpPr>
          <p:cNvPr id="3" name="コンテンツ プレースホルダー 2"/>
          <p:cNvSpPr>
            <a:spLocks noGrp="1"/>
          </p:cNvSpPr>
          <p:nvPr>
            <p:ph idx="1"/>
          </p:nvPr>
        </p:nvSpPr>
        <p:spPr>
          <a:xfrm>
            <a:off x="628650" y="2361009"/>
            <a:ext cx="7886700" cy="3263504"/>
          </a:xfrm>
        </p:spPr>
        <p:txBody>
          <a:bodyPr>
            <a:normAutofit/>
          </a:bodyPr>
          <a:lstStyle/>
          <a:p>
            <a:pPr marL="385763" indent="-385763">
              <a:buFont typeface="+mj-lt"/>
              <a:buAutoNum type="arabicPeriod"/>
            </a:pPr>
            <a:r>
              <a:rPr lang="ja-JP" altLang="en-US" sz="3300" dirty="0"/>
              <a:t>リフトを数式で表す</a:t>
            </a:r>
            <a:endParaRPr lang="en-US" altLang="ja-JP" sz="3300" dirty="0"/>
          </a:p>
          <a:p>
            <a:pPr marL="385763" indent="-385763">
              <a:buFont typeface="+mj-lt"/>
              <a:buAutoNum type="arabicPeriod"/>
            </a:pPr>
            <a:r>
              <a:rPr lang="ja-JP" altLang="en-US" sz="3300" dirty="0"/>
              <a:t>目標値に追従するようにブロック線図を組み立てる</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11</a:t>
            </a:fld>
            <a:endParaRPr kumimoji="1" lang="ja-JP" altLang="en-US"/>
          </a:p>
        </p:txBody>
      </p:sp>
    </p:spTree>
    <p:extLst>
      <p:ext uri="{BB962C8B-B14F-4D97-AF65-F5344CB8AC3E}">
        <p14:creationId xmlns:p14="http://schemas.microsoft.com/office/powerpoint/2010/main" val="315866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219625"/>
            <a:ext cx="7886700" cy="994172"/>
          </a:xfrm>
        </p:spPr>
        <p:txBody>
          <a:bodyPr>
            <a:normAutofit/>
          </a:bodyPr>
          <a:lstStyle/>
          <a:p>
            <a:r>
              <a:rPr lang="ja-JP" altLang="en-US" sz="3600" b="1" dirty="0"/>
              <a:t>運動方程式</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45" name="テキスト ボックス 44"/>
              <p:cNvSpPr txBox="1"/>
              <p:nvPr/>
            </p:nvSpPr>
            <p:spPr>
              <a:xfrm>
                <a:off x="1144345" y="3016630"/>
                <a:ext cx="3240405" cy="781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𝑚</m:t>
                      </m:r>
                      <m:acc>
                        <m:accPr>
                          <m:chr m:val="̇"/>
                          <m:ctrlPr>
                            <a:rPr lang="en-US" altLang="ja-JP" sz="2400" i="1" dirty="0">
                              <a:latin typeface="Cambria Math" panose="02040503050406030204" pitchFamily="18" charset="0"/>
                            </a:rPr>
                          </m:ctrlPr>
                        </m:accPr>
                        <m:e>
                          <m:r>
                            <a:rPr lang="en-US" altLang="ja-JP" sz="2400" i="1" dirty="0">
                              <a:latin typeface="Cambria Math" panose="02040503050406030204" pitchFamily="18" charset="0"/>
                            </a:rPr>
                            <m:t>𝑣</m:t>
                          </m:r>
                        </m:e>
                      </m:acc>
                      <m:r>
                        <a:rPr lang="en-US" altLang="ja-JP" sz="2400" i="1" dirty="0">
                          <a:latin typeface="Cambria Math" panose="02040503050406030204" pitchFamily="18" charset="0"/>
                        </a:rPr>
                        <m:t>=</m:t>
                      </m:r>
                      <m:f>
                        <m:fPr>
                          <m:ctrlPr>
                            <a:rPr lang="en-US" altLang="ja-JP" sz="2400" i="1" dirty="0">
                              <a:latin typeface="Cambria Math" panose="02040503050406030204" pitchFamily="18" charset="0"/>
                            </a:rPr>
                          </m:ctrlPr>
                        </m:fPr>
                        <m:num>
                          <m:r>
                            <a:rPr lang="en-US" altLang="ja-JP" sz="2400" i="1" dirty="0">
                              <a:latin typeface="Cambria Math" panose="02040503050406030204" pitchFamily="18" charset="0"/>
                            </a:rPr>
                            <m:t>𝑇</m:t>
                          </m:r>
                        </m:num>
                        <m:den>
                          <m:r>
                            <a:rPr lang="en-US" altLang="ja-JP" sz="2400" i="1" dirty="0">
                              <a:latin typeface="Cambria Math" panose="02040503050406030204" pitchFamily="18" charset="0"/>
                            </a:rPr>
                            <m:t>𝑟</m:t>
                          </m:r>
                        </m:den>
                      </m:f>
                      <m:r>
                        <a:rPr lang="en-US" altLang="ja-JP" sz="2400" i="1" dirty="0">
                          <a:latin typeface="Cambria Math" panose="02040503050406030204" pitchFamily="18" charset="0"/>
                        </a:rPr>
                        <m:t>−</m:t>
                      </m:r>
                      <m:r>
                        <a:rPr lang="en-US" altLang="ja-JP" sz="2400" i="1" dirty="0">
                          <a:latin typeface="Cambria Math" panose="02040503050406030204" pitchFamily="18" charset="0"/>
                        </a:rPr>
                        <m:t>𝑚𝑔</m:t>
                      </m:r>
                    </m:oMath>
                  </m:oMathPara>
                </a14:m>
                <a:endParaRPr lang="ja-JP" altLang="en-US" sz="24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1144345" y="3016630"/>
                <a:ext cx="3240405" cy="781368"/>
              </a:xfrm>
              <a:prstGeom prst="rect">
                <a:avLst/>
              </a:prstGeom>
              <a:blipFill>
                <a:blip r:embed="rId3"/>
                <a:stretch>
                  <a:fillRect/>
                </a:stretch>
              </a:blipFill>
            </p:spPr>
            <p:txBody>
              <a:bodyPr/>
              <a:lstStyle/>
              <a:p>
                <a:r>
                  <a:rPr lang="ja-JP" altLang="en-US">
                    <a:noFill/>
                  </a:rPr>
                  <a:t> </a:t>
                </a:r>
              </a:p>
            </p:txBody>
          </p:sp>
        </mc:Fallback>
      </mc:AlternateContent>
      <p:grpSp>
        <p:nvGrpSpPr>
          <p:cNvPr id="3" name="グループ化 2"/>
          <p:cNvGrpSpPr/>
          <p:nvPr/>
        </p:nvGrpSpPr>
        <p:grpSpPr>
          <a:xfrm>
            <a:off x="4384750" y="1342093"/>
            <a:ext cx="3888081" cy="4439878"/>
            <a:chOff x="6350782" y="1219200"/>
            <a:chExt cx="4175210" cy="4767758"/>
          </a:xfrm>
        </p:grpSpPr>
        <p:sp>
          <p:nvSpPr>
            <p:cNvPr id="50" name="矢印: 下 49"/>
            <p:cNvSpPr/>
            <p:nvPr/>
          </p:nvSpPr>
          <p:spPr>
            <a:xfrm rot="10800000">
              <a:off x="8407022" y="1371719"/>
              <a:ext cx="542240" cy="1269677"/>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矢印: 下 42"/>
            <p:cNvSpPr/>
            <p:nvPr/>
          </p:nvSpPr>
          <p:spPr>
            <a:xfrm>
              <a:off x="8445667" y="3356537"/>
              <a:ext cx="542240" cy="567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40" name="グループ化 39"/>
            <p:cNvGrpSpPr/>
            <p:nvPr/>
          </p:nvGrpSpPr>
          <p:grpSpPr>
            <a:xfrm>
              <a:off x="6350782" y="1219200"/>
              <a:ext cx="4175210" cy="4767758"/>
              <a:chOff x="7318522" y="60960"/>
              <a:chExt cx="4175210" cy="4767758"/>
            </a:xfrm>
          </p:grpSpPr>
          <mc:AlternateContent xmlns:mc="http://schemas.openxmlformats.org/markup-compatibility/2006" xmlns:a14="http://schemas.microsoft.com/office/drawing/2010/main">
            <mc:Choice Requires="a14">
              <p:sp>
                <p:nvSpPr>
                  <p:cNvPr id="27" name="テキスト ボックス 26"/>
                  <p:cNvSpPr txBox="1"/>
                  <p:nvPr/>
                </p:nvSpPr>
                <p:spPr>
                  <a:xfrm>
                    <a:off x="10632672" y="2869203"/>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𝑥</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oMath>
                      </m:oMathPara>
                    </a14:m>
                    <a:endParaRPr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10632672" y="2869203"/>
                    <a:ext cx="861060" cy="396607"/>
                  </a:xfrm>
                  <a:prstGeom prst="rect">
                    <a:avLst/>
                  </a:prstGeom>
                  <a:blipFill>
                    <a:blip r:embed="rId4"/>
                    <a:stretch>
                      <a:fillRect b="-14754"/>
                    </a:stretch>
                  </a:blipFill>
                </p:spPr>
                <p:txBody>
                  <a:bodyPr/>
                  <a:lstStyle/>
                  <a:p>
                    <a:r>
                      <a:rPr lang="ja-JP" altLang="en-US">
                        <a:noFill/>
                      </a:rPr>
                      <a:t> </a:t>
                    </a:r>
                  </a:p>
                </p:txBody>
              </p:sp>
            </mc:Fallback>
          </mc:AlternateContent>
          <p:grpSp>
            <p:nvGrpSpPr>
              <p:cNvPr id="39" name="グループ化 38"/>
              <p:cNvGrpSpPr/>
              <p:nvPr/>
            </p:nvGrpSpPr>
            <p:grpSpPr>
              <a:xfrm>
                <a:off x="8049555" y="60960"/>
                <a:ext cx="2892765" cy="4767758"/>
                <a:chOff x="8049555" y="60960"/>
                <a:chExt cx="2892765" cy="4767758"/>
              </a:xfrm>
            </p:grpSpPr>
            <p:sp>
              <p:nvSpPr>
                <p:cNvPr id="5" name="正方形/長方形 4"/>
                <p:cNvSpPr/>
                <p:nvPr/>
              </p:nvSpPr>
              <p:spPr>
                <a:xfrm>
                  <a:off x="8545503" y="5935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楕円 6"/>
                <p:cNvSpPr/>
                <p:nvPr/>
              </p:nvSpPr>
              <p:spPr>
                <a:xfrm>
                  <a:off x="8049557" y="34025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cxnSp>
              <p:nvCxnSpPr>
                <p:cNvPr id="21" name="直線コネクタ 20"/>
                <p:cNvCxnSpPr>
                  <a:stCxn id="5" idx="2"/>
                </p:cNvCxnSpPr>
                <p:nvPr/>
              </p:nvCxnSpPr>
              <p:spPr>
                <a:xfrm>
                  <a:off x="8731483" y="3910187"/>
                  <a:ext cx="21803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6" idx="2"/>
                </p:cNvCxnSpPr>
                <p:nvPr/>
              </p:nvCxnSpPr>
              <p:spPr>
                <a:xfrm>
                  <a:off x="9645882" y="2319473"/>
                  <a:ext cx="12964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10721340" y="2319473"/>
                  <a:ext cx="0" cy="15907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8049557" y="90445"/>
                  <a:ext cx="991892" cy="99189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cxnSp>
              <p:nvCxnSpPr>
                <p:cNvPr id="30" name="直線コネクタ 29"/>
                <p:cNvCxnSpPr>
                  <a:stCxn id="7" idx="2"/>
                  <a:endCxn id="28" idx="2"/>
                </p:cNvCxnSpPr>
                <p:nvPr/>
              </p:nvCxnSpPr>
              <p:spPr>
                <a:xfrm flipV="1">
                  <a:off x="8049557"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7" idx="6"/>
                  <a:endCxn id="28" idx="6"/>
                </p:cNvCxnSpPr>
                <p:nvPr/>
              </p:nvCxnSpPr>
              <p:spPr>
                <a:xfrm flipV="1">
                  <a:off x="9041449"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5400000">
                  <a:off x="8049555" y="3402577"/>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38" name="円弧 37"/>
                <p:cNvSpPr/>
                <p:nvPr/>
              </p:nvSpPr>
              <p:spPr>
                <a:xfrm rot="16200000">
                  <a:off x="8049555" y="60960"/>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 name="四角形: 角を丸くする 5"/>
                <p:cNvSpPr/>
                <p:nvPr/>
              </p:nvSpPr>
              <p:spPr>
                <a:xfrm>
                  <a:off x="8917462" y="1296585"/>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26" name="テキスト ボックス 25"/>
                    <p:cNvSpPr txBox="1"/>
                    <p:nvPr/>
                  </p:nvSpPr>
                  <p:spPr>
                    <a:xfrm>
                      <a:off x="9290842" y="1623363"/>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𝑚</m:t>
                            </m:r>
                            <m:r>
                              <a:rPr lang="en-US" altLang="ja-JP" i="1" dirty="0">
                                <a:latin typeface="Cambria Math" panose="02040503050406030204" pitchFamily="18" charset="0"/>
                              </a:rPr>
                              <m:t>[</m:t>
                            </m:r>
                            <m:r>
                              <a:rPr lang="en-US" altLang="ja-JP" i="1" dirty="0">
                                <a:latin typeface="Cambria Math" panose="02040503050406030204" pitchFamily="18" charset="0"/>
                              </a:rPr>
                              <m:t>𝑘𝑔</m:t>
                            </m:r>
                            <m:r>
                              <a:rPr lang="en-US" altLang="ja-JP" i="1" dirty="0">
                                <a:latin typeface="Cambria Math" panose="02040503050406030204" pitchFamily="18" charset="0"/>
                              </a:rPr>
                              <m:t>]</m:t>
                            </m:r>
                          </m:oMath>
                        </m:oMathPara>
                      </a14:m>
                      <a:endParaRPr lang="ja-JP" altLang="en-US"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9290842" y="1623363"/>
                      <a:ext cx="861060" cy="396607"/>
                    </a:xfrm>
                    <a:prstGeom prst="rect">
                      <a:avLst/>
                    </a:prstGeom>
                    <a:blipFill>
                      <a:blip r:embed="rId5"/>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9098519" y="2786996"/>
                      <a:ext cx="1437031"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𝑚𝑔</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𝑠</m:t>
                                </m:r>
                              </m:e>
                              <m:sup>
                                <m:r>
                                  <a:rPr lang="en-US" altLang="ja-JP" i="1" dirty="0">
                                    <a:latin typeface="Cambria Math" panose="02040503050406030204" pitchFamily="18" charset="0"/>
                                  </a:rPr>
                                  <m:t>2</m:t>
                                </m:r>
                              </m:sup>
                            </m:sSup>
                            <m:r>
                              <a:rPr lang="en-US" altLang="ja-JP" i="1" dirty="0">
                                <a:latin typeface="Cambria Math" panose="02040503050406030204" pitchFamily="18" charset="0"/>
                              </a:rPr>
                              <m:t>]</m:t>
                            </m:r>
                          </m:oMath>
                        </m:oMathPara>
                      </a14:m>
                      <a:endParaRPr lang="ja-JP" altLang="en-US"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9098519" y="2786996"/>
                      <a:ext cx="1437031" cy="396607"/>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9027493" y="4432111"/>
                      <a:ext cx="1484919" cy="396607"/>
                    </a:xfrm>
                    <a:prstGeom prst="rect">
                      <a:avLst/>
                    </a:prstGeom>
                    <a:noFill/>
                  </p:spPr>
                  <p:txBody>
                    <a:bodyPr wrap="square" rtlCol="0">
                      <a:spAutoFit/>
                    </a:bodyPr>
                    <a:lstStyle/>
                    <a:p>
                      <a:pPr algn="ctr"/>
                      <a14:m>
                        <m:oMath xmlns:m="http://schemas.openxmlformats.org/officeDocument/2006/math">
                          <m:r>
                            <a:rPr lang="en-US" altLang="ja-JP" i="1" dirty="0">
                              <a:latin typeface="Cambria Math" panose="02040503050406030204" pitchFamily="18" charset="0"/>
                            </a:rPr>
                            <m:t>𝑟</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oMath>
                      </a14:m>
                      <a:r>
                        <a:rPr lang="en-US" altLang="ja-JP" dirty="0"/>
                        <a:t>(</a:t>
                      </a:r>
                      <a:r>
                        <a:rPr lang="ja-JP" altLang="en-US" dirty="0"/>
                        <a:t>半径</a:t>
                      </a:r>
                      <a:r>
                        <a:rPr lang="en-US" altLang="ja-JP" dirty="0"/>
                        <a:t>)</a:t>
                      </a:r>
                      <a:endParaRPr lang="ja-JP" altLang="en-US"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9027493" y="4432111"/>
                      <a:ext cx="1484919" cy="396607"/>
                    </a:xfrm>
                    <a:prstGeom prst="rect">
                      <a:avLst/>
                    </a:prstGeom>
                    <a:blipFill>
                      <a:blip r:embed="rId7"/>
                      <a:stretch>
                        <a:fillRect t="-10000" b="-28333"/>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テキスト ボックス 41"/>
                  <p:cNvSpPr txBox="1"/>
                  <p:nvPr/>
                </p:nvSpPr>
                <p:spPr>
                  <a:xfrm>
                    <a:off x="7318522" y="4025139"/>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𝑇</m:t>
                          </m:r>
                          <m:r>
                            <a:rPr lang="en-US" altLang="ja-JP" i="1" dirty="0">
                              <a:latin typeface="Cambria Math" panose="02040503050406030204" pitchFamily="18" charset="0"/>
                            </a:rPr>
                            <m:t>[</m:t>
                          </m:r>
                          <m:r>
                            <a:rPr lang="en-US" altLang="ja-JP" i="1" dirty="0">
                              <a:latin typeface="Cambria Math" panose="02040503050406030204" pitchFamily="18" charset="0"/>
                            </a:rPr>
                            <m:t>𝑁𝑚</m:t>
                          </m:r>
                          <m:r>
                            <a:rPr lang="en-US" altLang="ja-JP" i="1" dirty="0">
                              <a:latin typeface="Cambria Math" panose="02040503050406030204" pitchFamily="18" charset="0"/>
                            </a:rPr>
                            <m:t>]</m:t>
                          </m:r>
                        </m:oMath>
                      </m:oMathPara>
                    </a14:m>
                    <a:endParaRPr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7318522" y="4025139"/>
                    <a:ext cx="861060" cy="396607"/>
                  </a:xfrm>
                  <a:prstGeom prst="rect">
                    <a:avLst/>
                  </a:prstGeom>
                  <a:blipFill>
                    <a:blip r:embed="rId8"/>
                    <a:stretch>
                      <a:fillRect l="-4545" r="-2273"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9769952" y="627421"/>
                    <a:ext cx="1225708" cy="6540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altLang="ja-JP" i="1" dirty="0">
                                  <a:latin typeface="Cambria Math" panose="02040503050406030204" pitchFamily="18" charset="0"/>
                                </a:rPr>
                              </m:ctrlPr>
                            </m:fPr>
                            <m:num>
                              <m:r>
                                <a:rPr lang="en-US" altLang="ja-JP" i="1" dirty="0">
                                  <a:latin typeface="Cambria Math" panose="02040503050406030204" pitchFamily="18" charset="0"/>
                                </a:rPr>
                                <m:t>𝑇</m:t>
                              </m:r>
                            </m:num>
                            <m:den>
                              <m:r>
                                <a:rPr lang="en-US" altLang="ja-JP" i="1" dirty="0">
                                  <a:latin typeface="Cambria Math" panose="02040503050406030204" pitchFamily="18" charset="0"/>
                                </a:rPr>
                                <m:t>𝑟</m:t>
                              </m:r>
                            </m:den>
                          </m:f>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r>
                            <a:rPr lang="en-US" altLang="ja-JP" i="1" dirty="0">
                              <a:latin typeface="Cambria Math" panose="02040503050406030204" pitchFamily="18" charset="0"/>
                            </a:rPr>
                            <m:t>𝑠</m:t>
                          </m:r>
                          <m:r>
                            <a:rPr lang="en-US" altLang="ja-JP" i="1" dirty="0">
                              <a:latin typeface="Cambria Math" panose="02040503050406030204" pitchFamily="18" charset="0"/>
                            </a:rPr>
                            <m:t>]</m:t>
                          </m:r>
                        </m:oMath>
                      </m:oMathPara>
                    </a14:m>
                    <a:endParaRPr lang="ja-JP" altLang="en-US"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9769952" y="627421"/>
                    <a:ext cx="1225708" cy="654057"/>
                  </a:xfrm>
                  <a:prstGeom prst="rect">
                    <a:avLst/>
                  </a:prstGeom>
                  <a:blipFill>
                    <a:blip r:embed="rId9"/>
                    <a:stretch>
                      <a:fillRect/>
                    </a:stretch>
                  </a:blipFill>
                </p:spPr>
                <p:txBody>
                  <a:bodyPr/>
                  <a:lstStyle/>
                  <a:p>
                    <a:r>
                      <a:rPr lang="ja-JP" altLang="en-US">
                        <a:noFill/>
                      </a:rPr>
                      <a:t> </a:t>
                    </a:r>
                  </a:p>
                </p:txBody>
              </p:sp>
            </mc:Fallback>
          </mc:AlternateContent>
        </p:grpSp>
        <p:sp>
          <p:nvSpPr>
            <p:cNvPr id="41" name="円弧 40"/>
            <p:cNvSpPr/>
            <p:nvPr/>
          </p:nvSpPr>
          <p:spPr>
            <a:xfrm>
              <a:off x="7341867" y="4813158"/>
              <a:ext cx="510540" cy="510540"/>
            </a:xfrm>
            <a:prstGeom prst="arc">
              <a:avLst>
                <a:gd name="adj1" fmla="val 16200000"/>
                <a:gd name="adj2" fmla="val 1169341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cxnSp>
          <p:nvCxnSpPr>
            <p:cNvPr id="47" name="直線矢印コネクタ 46"/>
            <p:cNvCxnSpPr>
              <a:endCxn id="7" idx="5"/>
            </p:cNvCxnSpPr>
            <p:nvPr/>
          </p:nvCxnSpPr>
          <p:spPr>
            <a:xfrm flipH="1" flipV="1">
              <a:off x="7928450" y="5407451"/>
              <a:ext cx="339250" cy="32096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矢印: 右 51"/>
          <p:cNvSpPr/>
          <p:nvPr/>
        </p:nvSpPr>
        <p:spPr>
          <a:xfrm rot="10800000">
            <a:off x="4126962" y="2785542"/>
            <a:ext cx="617601" cy="1359986"/>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4184126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3276" y="2935639"/>
            <a:ext cx="2616035" cy="2528049"/>
            <a:chOff x="66119" y="2689169"/>
            <a:chExt cx="3488046" cy="3370731"/>
          </a:xfrm>
        </p:grpSpPr>
        <p:sp>
          <p:nvSpPr>
            <p:cNvPr id="3" name="正方形/長方形 2"/>
            <p:cNvSpPr/>
            <p:nvPr/>
          </p:nvSpPr>
          <p:spPr>
            <a:xfrm>
              <a:off x="139075" y="3226130"/>
              <a:ext cx="2087880" cy="2240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00"/>
            </a:p>
          </p:txBody>
        </p:sp>
        <p:sp>
          <p:nvSpPr>
            <p:cNvPr id="4" name="楕円 3"/>
            <p:cNvSpPr/>
            <p:nvPr/>
          </p:nvSpPr>
          <p:spPr>
            <a:xfrm>
              <a:off x="2017812" y="4083511"/>
              <a:ext cx="426717" cy="4601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ysClr val="windowText" lastClr="000000"/>
                  </a:solidFill>
                </a:rPr>
                <a:t>M</a:t>
              </a:r>
              <a:endParaRPr lang="ja-JP" altLang="en-US" sz="1500" dirty="0">
                <a:solidFill>
                  <a:sysClr val="windowText" lastClr="000000"/>
                </a:solidFill>
              </a:endParaRPr>
            </a:p>
          </p:txBody>
        </p:sp>
        <p:cxnSp>
          <p:nvCxnSpPr>
            <p:cNvPr id="5" name="直線矢印コネクタ 4"/>
            <p:cNvCxnSpPr/>
            <p:nvPr/>
          </p:nvCxnSpPr>
          <p:spPr>
            <a:xfrm>
              <a:off x="2403402" y="3065556"/>
              <a:ext cx="0" cy="83296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p:cNvSpPr txBox="1"/>
                <p:nvPr/>
              </p:nvSpPr>
              <p:spPr>
                <a:xfrm>
                  <a:off x="1676525" y="2689169"/>
                  <a:ext cx="861060" cy="4308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500" i="1" dirty="0">
                            <a:latin typeface="Cambria Math" panose="02040503050406030204" pitchFamily="18" charset="0"/>
                          </a:rPr>
                          <m:t>𝐼</m:t>
                        </m:r>
                        <m:r>
                          <a:rPr lang="en-US" altLang="ja-JP" sz="1500" i="1" dirty="0">
                            <a:latin typeface="Cambria Math" panose="02040503050406030204" pitchFamily="18" charset="0"/>
                          </a:rPr>
                          <m:t>[</m:t>
                        </m:r>
                        <m:r>
                          <a:rPr lang="en-US" altLang="ja-JP" sz="1500" i="1" dirty="0">
                            <a:latin typeface="Cambria Math" panose="02040503050406030204" pitchFamily="18" charset="0"/>
                          </a:rPr>
                          <m:t>𝐴</m:t>
                        </m:r>
                        <m:r>
                          <a:rPr lang="en-US" altLang="ja-JP" sz="1500" i="1" dirty="0">
                            <a:latin typeface="Cambria Math" panose="02040503050406030204" pitchFamily="18" charset="0"/>
                          </a:rPr>
                          <m:t>]</m:t>
                        </m:r>
                      </m:oMath>
                    </m:oMathPara>
                  </a14:m>
                  <a:endParaRPr lang="ja-JP" altLang="en-US" sz="15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676525" y="2689169"/>
                  <a:ext cx="861060" cy="430887"/>
                </a:xfrm>
                <a:prstGeom prst="rect">
                  <a:avLst/>
                </a:prstGeom>
                <a:blipFill>
                  <a:blip r:embed="rId3"/>
                  <a:stretch>
                    <a:fillRect b="-9434"/>
                  </a:stretch>
                </a:blipFill>
              </p:spPr>
              <p:txBody>
                <a:bodyPr/>
                <a:lstStyle/>
                <a:p>
                  <a:r>
                    <a:rPr lang="ja-JP" altLang="en-US">
                      <a:noFill/>
                    </a:rPr>
                    <a:t> </a:t>
                  </a:r>
                </a:p>
              </p:txBody>
            </p:sp>
          </mc:Fallback>
        </mc:AlternateContent>
        <p:sp>
          <p:nvSpPr>
            <p:cNvPr id="7" name="正方形/長方形 6"/>
            <p:cNvSpPr/>
            <p:nvPr/>
          </p:nvSpPr>
          <p:spPr>
            <a:xfrm>
              <a:off x="66119" y="3146742"/>
              <a:ext cx="453955" cy="239905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00" dirty="0"/>
            </a:p>
          </p:txBody>
        </p:sp>
        <p:cxnSp>
          <p:nvCxnSpPr>
            <p:cNvPr id="8" name="直線矢印コネクタ 7"/>
            <p:cNvCxnSpPr>
              <a:stCxn id="3" idx="0"/>
              <a:endCxn id="3" idx="2"/>
            </p:cNvCxnSpPr>
            <p:nvPr/>
          </p:nvCxnSpPr>
          <p:spPr>
            <a:xfrm>
              <a:off x="1183015" y="3226130"/>
              <a:ext cx="0" cy="2240280"/>
            </a:xfrm>
            <a:prstGeom prst="straightConnector1">
              <a:avLst/>
            </a:prstGeom>
            <a:ln w="28575">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520772" y="4113522"/>
                  <a:ext cx="861060" cy="4308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500" i="1" dirty="0">
                            <a:latin typeface="Cambria Math" panose="02040503050406030204" pitchFamily="18" charset="0"/>
                          </a:rPr>
                          <m:t>𝑢</m:t>
                        </m:r>
                        <m:r>
                          <a:rPr lang="en-US" altLang="ja-JP" sz="1500" i="1" dirty="0">
                            <a:latin typeface="Cambria Math" panose="02040503050406030204" pitchFamily="18" charset="0"/>
                          </a:rPr>
                          <m:t>[</m:t>
                        </m:r>
                        <m:r>
                          <a:rPr lang="en-US" altLang="ja-JP" sz="1500" i="1" dirty="0">
                            <a:latin typeface="Cambria Math" panose="02040503050406030204" pitchFamily="18" charset="0"/>
                          </a:rPr>
                          <m:t>𝑉</m:t>
                        </m:r>
                        <m:r>
                          <a:rPr lang="en-US" altLang="ja-JP" sz="1500" i="1" dirty="0">
                            <a:latin typeface="Cambria Math" panose="02040503050406030204" pitchFamily="18" charset="0"/>
                          </a:rPr>
                          <m:t>]</m:t>
                        </m:r>
                      </m:oMath>
                    </m:oMathPara>
                  </a14:m>
                  <a:endParaRPr lang="ja-JP" altLang="en-US" sz="15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20772" y="4113522"/>
                  <a:ext cx="861060" cy="430887"/>
                </a:xfrm>
                <a:prstGeom prst="rect">
                  <a:avLst/>
                </a:prstGeom>
                <a:blipFill>
                  <a:blip r:embed="rId4"/>
                  <a:stretch>
                    <a:fillRect b="-9434"/>
                  </a:stretch>
                </a:blipFill>
              </p:spPr>
              <p:txBody>
                <a:bodyPr/>
                <a:lstStyle/>
                <a:p>
                  <a:r>
                    <a:rPr lang="ja-JP" altLang="en-US">
                      <a:noFill/>
                    </a:rPr>
                    <a:t> </a:t>
                  </a:r>
                </a:p>
              </p:txBody>
            </p:sp>
          </mc:Fallback>
        </mc:AlternateContent>
        <p:cxnSp>
          <p:nvCxnSpPr>
            <p:cNvPr id="10" name="直線矢印コネクタ 9"/>
            <p:cNvCxnSpPr/>
            <p:nvPr/>
          </p:nvCxnSpPr>
          <p:spPr>
            <a:xfrm>
              <a:off x="1631616" y="3077220"/>
              <a:ext cx="772391" cy="0"/>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円弧 10"/>
            <p:cNvSpPr/>
            <p:nvPr/>
          </p:nvSpPr>
          <p:spPr>
            <a:xfrm>
              <a:off x="1916933" y="3991356"/>
              <a:ext cx="626844" cy="626844"/>
            </a:xfrm>
            <a:prstGeom prst="arc">
              <a:avLst>
                <a:gd name="adj1" fmla="val 16200000"/>
                <a:gd name="adj2" fmla="val 11693411"/>
              </a:avLst>
            </a:prstGeom>
            <a:ln w="38100">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5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2226955" y="4487846"/>
                  <a:ext cx="1327210" cy="15720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500" i="1" dirty="0">
                            <a:latin typeface="Cambria Math" panose="02040503050406030204" pitchFamily="18" charset="0"/>
                          </a:rPr>
                          <m:t>𝜔</m:t>
                        </m:r>
                        <m:r>
                          <a:rPr lang="en-US" altLang="ja-JP" sz="1500" i="1" dirty="0">
                            <a:latin typeface="Cambria Math" panose="02040503050406030204" pitchFamily="18" charset="0"/>
                          </a:rPr>
                          <m:t>=</m:t>
                        </m:r>
                      </m:oMath>
                    </m:oMathPara>
                  </a14:m>
                  <a:endParaRPr lang="en-US" altLang="ja-JP" sz="15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altLang="ja-JP" sz="1500" i="1" dirty="0">
                                <a:latin typeface="Cambria Math" panose="02040503050406030204" pitchFamily="18" charset="0"/>
                              </a:rPr>
                            </m:ctrlPr>
                          </m:fPr>
                          <m:num>
                            <m:r>
                              <a:rPr lang="en-US" altLang="ja-JP" sz="1500" i="1" dirty="0">
                                <a:latin typeface="Cambria Math" panose="02040503050406030204" pitchFamily="18" charset="0"/>
                              </a:rPr>
                              <m:t>𝑣</m:t>
                            </m:r>
                          </m:num>
                          <m:den>
                            <m:r>
                              <a:rPr lang="en-US" altLang="ja-JP" sz="1500" i="1" dirty="0">
                                <a:latin typeface="Cambria Math" panose="02040503050406030204" pitchFamily="18" charset="0"/>
                              </a:rPr>
                              <m:t>𝑟</m:t>
                            </m:r>
                          </m:den>
                        </m:f>
                        <m:r>
                          <a:rPr lang="en-US" altLang="ja-JP" sz="1500" i="1">
                            <a:latin typeface="Cambria Math" panose="02040503050406030204" pitchFamily="18" charset="0"/>
                          </a:rPr>
                          <m:t>𝑛</m:t>
                        </m:r>
                        <m:r>
                          <a:rPr lang="en-US" altLang="ja-JP" sz="1500" i="1" dirty="0">
                            <a:latin typeface="Cambria Math" panose="02040503050406030204" pitchFamily="18" charset="0"/>
                          </a:rPr>
                          <m:t>[</m:t>
                        </m:r>
                        <m:r>
                          <m:rPr>
                            <m:sty m:val="p"/>
                          </m:rPr>
                          <a:rPr lang="en-US" altLang="ja-JP" sz="1500" i="1" dirty="0">
                            <a:latin typeface="Cambria Math" panose="02040503050406030204" pitchFamily="18" charset="0"/>
                          </a:rPr>
                          <m:t>rad</m:t>
                        </m:r>
                        <m:r>
                          <a:rPr lang="en-US" altLang="ja-JP" sz="1500" i="1" dirty="0">
                            <a:latin typeface="Cambria Math" panose="02040503050406030204" pitchFamily="18" charset="0"/>
                          </a:rPr>
                          <m:t>/</m:t>
                        </m:r>
                        <m:r>
                          <m:rPr>
                            <m:sty m:val="p"/>
                          </m:rPr>
                          <a:rPr lang="en-US" altLang="ja-JP" sz="1500" i="1" dirty="0">
                            <a:latin typeface="Cambria Math" panose="02040503050406030204" pitchFamily="18" charset="0"/>
                          </a:rPr>
                          <m:t>s</m:t>
                        </m:r>
                        <m:r>
                          <a:rPr lang="en-US" altLang="ja-JP" sz="1500" i="1" dirty="0">
                            <a:latin typeface="Cambria Math" panose="02040503050406030204" pitchFamily="18" charset="0"/>
                          </a:rPr>
                          <m:t>]</m:t>
                        </m:r>
                      </m:oMath>
                    </m:oMathPara>
                  </a14:m>
                  <a:endParaRPr lang="en-US" altLang="ja-JP" sz="1500" dirty="0"/>
                </a:p>
                <a:p>
                  <a:pPr algn="ctr"/>
                  <a:endParaRPr lang="ja-JP" altLang="en-US" sz="15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226955" y="4487846"/>
                  <a:ext cx="1327210" cy="1572054"/>
                </a:xfrm>
                <a:prstGeom prst="rect">
                  <a:avLst/>
                </a:prstGeom>
                <a:blipFill>
                  <a:blip r:embed="rId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 name="テキスト ボックス 13"/>
              <p:cNvSpPr txBox="1"/>
              <p:nvPr/>
            </p:nvSpPr>
            <p:spPr>
              <a:xfrm>
                <a:off x="2363186" y="2153624"/>
                <a:ext cx="3198218" cy="1343829"/>
              </a:xfrm>
              <a:prstGeom prst="rect">
                <a:avLst/>
              </a:prstGeom>
              <a:noFill/>
            </p:spPr>
            <p:txBody>
              <a:bodyPr wrap="square" rtlCol="0">
                <a:spAutoFit/>
              </a:bodyPr>
              <a:lstStyle/>
              <a:p>
                <a:r>
                  <a:rPr lang="ja-JP" altLang="en-US" sz="1350" b="1" dirty="0"/>
                  <a:t>モーター固有の値</a:t>
                </a:r>
                <a:endParaRPr lang="en-US" altLang="ja-JP" sz="1350" b="1" dirty="0"/>
              </a:p>
              <a:p>
                <a:r>
                  <a:rPr lang="ja-JP" altLang="en-US" sz="1350" b="1" dirty="0"/>
                  <a:t>・内部抵抗　　　：</a:t>
                </a:r>
                <a14:m>
                  <m:oMath xmlns:m="http://schemas.openxmlformats.org/officeDocument/2006/math">
                    <m:r>
                      <a:rPr lang="en-US" altLang="ja-JP" sz="1350" b="1" dirty="0">
                        <a:latin typeface="Cambria Math" panose="02040503050406030204" pitchFamily="18" charset="0"/>
                      </a:rPr>
                      <m:t>𝐑</m:t>
                    </m:r>
                    <m:r>
                      <a:rPr lang="en-US" altLang="ja-JP" sz="1350" b="1" i="1" dirty="0">
                        <a:latin typeface="Cambria Math" panose="02040503050406030204" pitchFamily="18" charset="0"/>
                      </a:rPr>
                      <m:t>[</m:t>
                    </m:r>
                    <m:r>
                      <a:rPr lang="el-GR" altLang="ja-JP" sz="1350" b="1" i="1" dirty="0">
                        <a:latin typeface="Cambria Math" panose="02040503050406030204" pitchFamily="18" charset="0"/>
                        <a:ea typeface="Cambria Math" panose="02040503050406030204" pitchFamily="18" charset="0"/>
                      </a:rPr>
                      <m:t>𝜴</m:t>
                    </m:r>
                    <m:r>
                      <a:rPr lang="en-US" altLang="ja-JP" sz="1350" b="1" i="1" dirty="0">
                        <a:latin typeface="Cambria Math" panose="02040503050406030204" pitchFamily="18" charset="0"/>
                      </a:rPr>
                      <m:t>]</m:t>
                    </m:r>
                  </m:oMath>
                </a14:m>
                <a:endParaRPr lang="en-US" altLang="ja-JP" sz="1350" b="1" dirty="0"/>
              </a:p>
              <a:p>
                <a:r>
                  <a:rPr lang="ja-JP" altLang="en-US" sz="1350" b="1" dirty="0"/>
                  <a:t>・慣性モーメント：</a:t>
                </a:r>
                <a14:m>
                  <m:oMath xmlns:m="http://schemas.openxmlformats.org/officeDocument/2006/math">
                    <m:r>
                      <a:rPr lang="en-US" altLang="ja-JP" sz="1350" b="1" i="1" dirty="0">
                        <a:latin typeface="Cambria Math" panose="02040503050406030204" pitchFamily="18" charset="0"/>
                      </a:rPr>
                      <m:t>𝑱</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𝒌𝒈</m:t>
                    </m:r>
                    <m:sSup>
                      <m:sSupPr>
                        <m:ctrlPr>
                          <a:rPr lang="en-US" altLang="ja-JP" sz="1350" b="1" i="1" dirty="0">
                            <a:latin typeface="Cambria Math" panose="02040503050406030204" pitchFamily="18" charset="0"/>
                          </a:rPr>
                        </m:ctrlPr>
                      </m:sSupPr>
                      <m:e>
                        <m:r>
                          <a:rPr lang="en-US" altLang="ja-JP" sz="1350" b="1" i="1" dirty="0">
                            <a:latin typeface="Cambria Math" panose="02040503050406030204" pitchFamily="18" charset="0"/>
                          </a:rPr>
                          <m:t>𝒎</m:t>
                        </m:r>
                      </m:e>
                      <m:sup>
                        <m:r>
                          <a:rPr lang="en-US" altLang="ja-JP" sz="1350" b="1" i="1" dirty="0">
                            <a:latin typeface="Cambria Math" panose="02040503050406030204" pitchFamily="18" charset="0"/>
                          </a:rPr>
                          <m:t>𝟐</m:t>
                        </m:r>
                      </m:sup>
                    </m:sSup>
                    <m:r>
                      <a:rPr lang="en-US" altLang="ja-JP" sz="1350" b="1" i="1" dirty="0">
                        <a:latin typeface="Cambria Math" panose="02040503050406030204" pitchFamily="18" charset="0"/>
                      </a:rPr>
                      <m:t>]</m:t>
                    </m:r>
                  </m:oMath>
                </a14:m>
                <a:endParaRPr lang="en-US" altLang="ja-JP" sz="1350" b="1" dirty="0"/>
              </a:p>
              <a:p>
                <a:r>
                  <a:rPr lang="ja-JP" altLang="en-US" sz="1350" b="1" dirty="0"/>
                  <a:t>・トルク定数　　：</a:t>
                </a:r>
                <a14:m>
                  <m:oMath xmlns:m="http://schemas.openxmlformats.org/officeDocument/2006/math">
                    <m:r>
                      <a:rPr lang="en-US" altLang="ja-JP" sz="1350" b="1" dirty="0">
                        <a:latin typeface="Cambria Math" panose="02040503050406030204" pitchFamily="18" charset="0"/>
                      </a:rPr>
                      <m:t>𝐊</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𝑵𝒎</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𝑨</m:t>
                    </m:r>
                    <m:r>
                      <a:rPr lang="en-US" altLang="ja-JP" sz="1350" b="1" i="1" dirty="0">
                        <a:latin typeface="Cambria Math" panose="02040503050406030204" pitchFamily="18" charset="0"/>
                      </a:rPr>
                      <m:t>]</m:t>
                    </m:r>
                  </m:oMath>
                </a14:m>
                <a:endParaRPr lang="en-US" altLang="ja-JP" sz="1350" b="1" dirty="0"/>
              </a:p>
              <a:p>
                <a:r>
                  <a:rPr lang="ja-JP" altLang="en-US" sz="1350" b="1" dirty="0"/>
                  <a:t>・粘性抵抗　　　：</a:t>
                </a:r>
                <a14:m>
                  <m:oMath xmlns:m="http://schemas.openxmlformats.org/officeDocument/2006/math">
                    <m:r>
                      <a:rPr lang="en-US" altLang="ja-JP" sz="1350" b="1" i="1" dirty="0">
                        <a:latin typeface="Cambria Math" panose="02040503050406030204" pitchFamily="18" charset="0"/>
                      </a:rPr>
                      <m:t>𝑫</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𝑵𝒎</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𝒓𝒂𝒅</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𝒔</m:t>
                    </m:r>
                    <m:r>
                      <a:rPr lang="en-US" altLang="ja-JP" sz="1350" b="1" i="1" dirty="0">
                        <a:latin typeface="Cambria Math" panose="02040503050406030204" pitchFamily="18" charset="0"/>
                      </a:rPr>
                      <m:t>)]</m:t>
                    </m:r>
                  </m:oMath>
                </a14:m>
                <a:endParaRPr lang="en-US" altLang="ja-JP" sz="1350" b="1" dirty="0"/>
              </a:p>
              <a:p>
                <a:r>
                  <a:rPr lang="ja-JP" altLang="en-US" sz="1350" b="1" dirty="0"/>
                  <a:t>・減速比　　　　：</a:t>
                </a:r>
                <a14:m>
                  <m:oMath xmlns:m="http://schemas.openxmlformats.org/officeDocument/2006/math">
                    <m:r>
                      <a:rPr lang="en-US" altLang="ja-JP" sz="1350" b="1" dirty="0">
                        <a:latin typeface="Cambria Math" panose="02040503050406030204" pitchFamily="18" charset="0"/>
                      </a:rPr>
                      <m:t>𝐧</m:t>
                    </m:r>
                    <m:r>
                      <a:rPr lang="en-US" altLang="ja-JP" sz="1350" b="1" i="1" dirty="0">
                        <a:latin typeface="Cambria Math" panose="02040503050406030204" pitchFamily="18" charset="0"/>
                      </a:rPr>
                      <m:t>[−]</m:t>
                    </m:r>
                  </m:oMath>
                </a14:m>
                <a:endParaRPr lang="en-US" altLang="ja-JP" sz="1350" b="1"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2363186" y="2153624"/>
                <a:ext cx="3198218" cy="1343829"/>
              </a:xfrm>
              <a:prstGeom prst="rect">
                <a:avLst/>
              </a:prstGeom>
              <a:blipFill>
                <a:blip r:embed="rId6"/>
                <a:stretch>
                  <a:fillRect l="-573" t="-452" b="-362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4810080" y="3250729"/>
                <a:ext cx="4252526" cy="15661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3000" i="1">
                              <a:latin typeface="Cambria Math" panose="02040503050406030204" pitchFamily="18" charset="0"/>
                            </a:rPr>
                          </m:ctrlPr>
                        </m:dPr>
                        <m:e>
                          <m:eqArr>
                            <m:eqArrPr>
                              <m:ctrlPr>
                                <a:rPr lang="en-US" altLang="ja-JP" sz="3000" i="1">
                                  <a:latin typeface="Cambria Math" panose="02040503050406030204" pitchFamily="18" charset="0"/>
                                </a:rPr>
                              </m:ctrlPr>
                            </m:eqArrPr>
                            <m:e>
                              <m:r>
                                <a:rPr lang="en-US" altLang="ja-JP" sz="3000" i="1">
                                  <a:latin typeface="Cambria Math" panose="02040503050406030204" pitchFamily="18" charset="0"/>
                                </a:rPr>
                                <m:t>𝑅𝐼</m:t>
                              </m:r>
                              <m:r>
                                <a:rPr lang="en-US" altLang="ja-JP" sz="3000" i="1">
                                  <a:latin typeface="Cambria Math" panose="02040503050406030204" pitchFamily="18" charset="0"/>
                                </a:rPr>
                                <m:t>+</m:t>
                              </m:r>
                              <m:r>
                                <a:rPr lang="en-US" altLang="ja-JP" sz="3000" i="1">
                                  <a:latin typeface="Cambria Math" panose="02040503050406030204" pitchFamily="18" charset="0"/>
                                </a:rPr>
                                <m:t>𝐾</m:t>
                              </m:r>
                              <m:r>
                                <a:rPr lang="ja-JP" altLang="en-US" sz="3000" i="1">
                                  <a:latin typeface="Cambria Math" panose="02040503050406030204" pitchFamily="18" charset="0"/>
                                </a:rPr>
                                <m:t>𝜔</m:t>
                              </m:r>
                              <m:r>
                                <a:rPr lang="en-US" altLang="ja-JP" sz="3000" i="1">
                                  <a:latin typeface="Cambria Math" panose="02040503050406030204" pitchFamily="18" charset="0"/>
                                </a:rPr>
                                <m:t>=</m:t>
                              </m:r>
                              <m:r>
                                <a:rPr lang="en-US" altLang="ja-JP" sz="3000" i="1">
                                  <a:latin typeface="Cambria Math" panose="02040503050406030204" pitchFamily="18" charset="0"/>
                                </a:rPr>
                                <m:t>𝑢</m:t>
                              </m:r>
                            </m:e>
                            <m:e>
                              <m:r>
                                <a:rPr lang="en-US" altLang="ja-JP" sz="3000" i="1">
                                  <a:latin typeface="Cambria Math" panose="02040503050406030204" pitchFamily="18" charset="0"/>
                                </a:rPr>
                                <m:t>𝐽</m:t>
                              </m:r>
                              <m:acc>
                                <m:accPr>
                                  <m:chr m:val="̇"/>
                                  <m:ctrlPr>
                                    <a:rPr lang="en-US" altLang="ja-JP" sz="3000" i="1">
                                      <a:latin typeface="Cambria Math" panose="02040503050406030204" pitchFamily="18" charset="0"/>
                                    </a:rPr>
                                  </m:ctrlPr>
                                </m:accPr>
                                <m:e>
                                  <m:r>
                                    <a:rPr lang="ja-JP" altLang="en-US" sz="3000" i="1">
                                      <a:latin typeface="Cambria Math" panose="02040503050406030204" pitchFamily="18" charset="0"/>
                                    </a:rPr>
                                    <m:t>𝜔</m:t>
                                  </m:r>
                                </m:e>
                              </m:acc>
                              <m:r>
                                <a:rPr lang="en-US" altLang="ja-JP" sz="3000" i="1">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𝐷</m:t>
                                  </m:r>
                                </m:num>
                                <m:den>
                                  <m:r>
                                    <a:rPr lang="en-US" altLang="ja-JP" sz="3000" i="1">
                                      <a:latin typeface="Cambria Math" panose="02040503050406030204" pitchFamily="18" charset="0"/>
                                    </a:rPr>
                                    <m:t>𝑛</m:t>
                                  </m:r>
                                </m:den>
                              </m:f>
                              <m:r>
                                <a:rPr lang="ja-JP" altLang="en-US" sz="3000" i="1">
                                  <a:latin typeface="Cambria Math" panose="02040503050406030204" pitchFamily="18" charset="0"/>
                                </a:rPr>
                                <m:t>𝜔</m:t>
                              </m:r>
                              <m:r>
                                <a:rPr lang="en-US" altLang="ja-JP" sz="3000" i="1">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𝑇</m:t>
                                  </m:r>
                                </m:num>
                                <m:den>
                                  <m:r>
                                    <a:rPr lang="en-US" altLang="ja-JP" sz="3000" i="1">
                                      <a:latin typeface="Cambria Math" panose="02040503050406030204" pitchFamily="18" charset="0"/>
                                    </a:rPr>
                                    <m:t>𝑛</m:t>
                                  </m:r>
                                </m:den>
                              </m:f>
                              <m:r>
                                <a:rPr lang="en-US" altLang="ja-JP" sz="3000" i="1">
                                  <a:latin typeface="Cambria Math" panose="02040503050406030204" pitchFamily="18" charset="0"/>
                                </a:rPr>
                                <m:t>=</m:t>
                              </m:r>
                              <m:r>
                                <a:rPr lang="en-US" altLang="ja-JP" sz="3000" i="1">
                                  <a:latin typeface="Cambria Math" panose="02040503050406030204" pitchFamily="18" charset="0"/>
                                </a:rPr>
                                <m:t>𝐾𝐼</m:t>
                              </m:r>
                            </m:e>
                          </m:eqArr>
                        </m:e>
                      </m:d>
                    </m:oMath>
                  </m:oMathPara>
                </a14:m>
                <a:endParaRPr lang="ja-JP" altLang="en-US" sz="21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810080" y="3250729"/>
                <a:ext cx="4252526" cy="1566198"/>
              </a:xfrm>
              <a:prstGeom prst="rect">
                <a:avLst/>
              </a:prstGeom>
              <a:blipFill>
                <a:blip r:embed="rId7"/>
                <a:stretch>
                  <a:fillRect/>
                </a:stretch>
              </a:blipFill>
            </p:spPr>
            <p:txBody>
              <a:bodyPr/>
              <a:lstStyle/>
              <a:p>
                <a:r>
                  <a:rPr lang="ja-JP" altLang="en-US">
                    <a:noFill/>
                  </a:rPr>
                  <a:t> </a:t>
                </a:r>
              </a:p>
            </p:txBody>
          </p:sp>
        </mc:Fallback>
      </mc:AlternateContent>
      <p:sp>
        <p:nvSpPr>
          <p:cNvPr id="17" name="タイトル 16"/>
          <p:cNvSpPr>
            <a:spLocks noGrp="1"/>
          </p:cNvSpPr>
          <p:nvPr>
            <p:ph type="title"/>
          </p:nvPr>
        </p:nvSpPr>
        <p:spPr/>
        <p:txBody>
          <a:bodyPr>
            <a:normAutofit/>
          </a:bodyPr>
          <a:lstStyle/>
          <a:p>
            <a:r>
              <a:rPr lang="ja-JP" altLang="en-US" sz="3600" b="1" dirty="0"/>
              <a:t>運動方程式</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13</a:t>
            </a:fld>
            <a:endParaRPr kumimoji="1" lang="ja-JP" altLang="en-US"/>
          </a:p>
        </p:txBody>
      </p:sp>
      <p:sp>
        <p:nvSpPr>
          <p:cNvPr id="19" name="テキスト ボックス 18"/>
          <p:cNvSpPr txBox="1"/>
          <p:nvPr/>
        </p:nvSpPr>
        <p:spPr>
          <a:xfrm>
            <a:off x="6126299" y="2577848"/>
            <a:ext cx="1620087" cy="738664"/>
          </a:xfrm>
          <a:prstGeom prst="rect">
            <a:avLst/>
          </a:prstGeom>
          <a:noFill/>
        </p:spPr>
        <p:txBody>
          <a:bodyPr wrap="square" rtlCol="0">
            <a:spAutoFit/>
          </a:bodyPr>
          <a:lstStyle/>
          <a:p>
            <a:r>
              <a:rPr lang="ja-JP" altLang="en-US" sz="2100" dirty="0"/>
              <a:t>電圧の式と</a:t>
            </a:r>
            <a:endParaRPr lang="en-US" altLang="ja-JP" sz="2100" dirty="0"/>
          </a:p>
          <a:p>
            <a:r>
              <a:rPr lang="ja-JP" altLang="en-US" sz="2100" dirty="0"/>
              <a:t>トルクの式</a:t>
            </a:r>
          </a:p>
        </p:txBody>
      </p:sp>
      <p:sp>
        <p:nvSpPr>
          <p:cNvPr id="20" name="矢印: 右 19"/>
          <p:cNvSpPr/>
          <p:nvPr/>
        </p:nvSpPr>
        <p:spPr>
          <a:xfrm>
            <a:off x="3059460" y="3663506"/>
            <a:ext cx="2026890" cy="967680"/>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11792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状態方程式とは</a:t>
            </a:r>
          </a:p>
        </p:txBody>
      </p:sp>
      <p:sp>
        <p:nvSpPr>
          <p:cNvPr id="4" name="テキスト プレースホルダー 3"/>
          <p:cNvSpPr>
            <a:spLocks noGrp="1"/>
          </p:cNvSpPr>
          <p:nvPr>
            <p:ph type="body" idx="1"/>
          </p:nvPr>
        </p:nvSpPr>
        <p:spPr/>
        <p:txBody>
          <a:bodyPr>
            <a:normAutofit/>
          </a:bodyPr>
          <a:lstStyle/>
          <a:p>
            <a:r>
              <a:rPr lang="ja-JP" altLang="en-US" sz="2400" dirty="0"/>
              <a:t>古典制御</a:t>
            </a:r>
          </a:p>
        </p:txBody>
      </p:sp>
      <p:sp>
        <p:nvSpPr>
          <p:cNvPr id="3" name="コンテンツ プレースホルダー 2"/>
          <p:cNvSpPr>
            <a:spLocks noGrp="1"/>
          </p:cNvSpPr>
          <p:nvPr>
            <p:ph sz="half" idx="2"/>
          </p:nvPr>
        </p:nvSpPr>
        <p:spPr>
          <a:xfrm>
            <a:off x="629842" y="2736057"/>
            <a:ext cx="3868340" cy="1813084"/>
          </a:xfrm>
        </p:spPr>
        <p:txBody>
          <a:bodyPr>
            <a:normAutofit/>
          </a:bodyPr>
          <a:lstStyle/>
          <a:p>
            <a:r>
              <a:rPr kumimoji="1" lang="ja-JP" altLang="en-US" u="sng" dirty="0"/>
              <a:t>入力と出力の関係</a:t>
            </a:r>
            <a:r>
              <a:rPr kumimoji="1" lang="ja-JP" altLang="en-US" dirty="0"/>
              <a:t>に着目</a:t>
            </a:r>
            <a:endParaRPr lang="en-US" altLang="ja-JP" dirty="0"/>
          </a:p>
        </p:txBody>
      </p:sp>
      <p:sp>
        <p:nvSpPr>
          <p:cNvPr id="5" name="テキスト プレースホルダー 4"/>
          <p:cNvSpPr>
            <a:spLocks noGrp="1"/>
          </p:cNvSpPr>
          <p:nvPr>
            <p:ph type="body" sz="quarter" idx="3"/>
          </p:nvPr>
        </p:nvSpPr>
        <p:spPr/>
        <p:txBody>
          <a:bodyPr>
            <a:normAutofit/>
          </a:bodyPr>
          <a:lstStyle/>
          <a:p>
            <a:r>
              <a:rPr lang="ja-JP" altLang="en-US" sz="2400" dirty="0"/>
              <a:t>現代制御</a:t>
            </a:r>
          </a:p>
        </p:txBody>
      </p:sp>
      <p:sp>
        <p:nvSpPr>
          <p:cNvPr id="6" name="コンテンツ プレースホルダー 5"/>
          <p:cNvSpPr>
            <a:spLocks noGrp="1"/>
          </p:cNvSpPr>
          <p:nvPr>
            <p:ph sz="quarter" idx="4"/>
          </p:nvPr>
        </p:nvSpPr>
        <p:spPr>
          <a:xfrm>
            <a:off x="4629150" y="2736057"/>
            <a:ext cx="3887391" cy="2366622"/>
          </a:xfrm>
        </p:spPr>
        <p:txBody>
          <a:bodyPr>
            <a:normAutofit/>
          </a:bodyPr>
          <a:lstStyle/>
          <a:p>
            <a:r>
              <a:rPr kumimoji="1" lang="ja-JP" altLang="en-US" u="sng" dirty="0"/>
              <a:t>内部状態</a:t>
            </a:r>
            <a:r>
              <a:rPr kumimoji="1" lang="ja-JP" altLang="en-US" dirty="0"/>
              <a:t>を表現する</a:t>
            </a:r>
            <a:endParaRPr lang="en-US" altLang="ja-JP" dirty="0"/>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14</a:t>
            </a:fld>
            <a:endParaRPr kumimoji="1" lang="ja-JP" altLang="en-US"/>
          </a:p>
        </p:txBody>
      </p:sp>
      <mc:AlternateContent xmlns:mc="http://schemas.openxmlformats.org/markup-compatibility/2006" xmlns:a14="http://schemas.microsoft.com/office/drawing/2010/main">
        <mc:Choice Requires="a14">
          <p:sp>
            <p:nvSpPr>
              <p:cNvPr id="9" name="テキスト ボックス 8"/>
              <p:cNvSpPr txBox="1"/>
              <p:nvPr/>
            </p:nvSpPr>
            <p:spPr>
              <a:xfrm>
                <a:off x="1183005" y="5187756"/>
                <a:ext cx="30175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𝜔</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r>
                        <a:rPr lang="en-US" altLang="ja-JP" sz="2400" i="1">
                          <a:latin typeface="Cambria Math" panose="02040503050406030204" pitchFamily="18" charset="0"/>
                        </a:rPr>
                        <m:t>𝐺𝑢</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m:oMathPara>
                </a14:m>
                <a:endParaRPr lang="ja-JP" altLang="en-US" sz="135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183005" y="5187756"/>
                <a:ext cx="3017520" cy="461665"/>
              </a:xfrm>
              <a:prstGeom prst="rect">
                <a:avLst/>
              </a:prstGeom>
              <a:blipFill>
                <a:blip r:embed="rId3"/>
                <a:stretch>
                  <a:fillRect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4846320" y="5011987"/>
                <a:ext cx="3343275" cy="8131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𝑥</m:t>
                                  </m:r>
                                </m:e>
                              </m:acc>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𝐴𝑥</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𝐵𝑢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e>
                            <m:e>
                              <m:r>
                                <a:rPr lang="ja-JP" altLang="en-US" sz="2100" i="1">
                                  <a:latin typeface="Cambria Math" panose="02040503050406030204" pitchFamily="18" charset="0"/>
                                </a:rPr>
                                <m:t>𝜔</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𝐶𝑥</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𝐷𝑢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4846320" y="5011987"/>
                <a:ext cx="3343275" cy="813171"/>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493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p:cNvSpPr>
            <a:spLocks noGrp="1"/>
          </p:cNvSpPr>
          <p:nvPr>
            <p:ph type="title"/>
          </p:nvPr>
        </p:nvSpPr>
        <p:spPr>
          <a:xfrm>
            <a:off x="393359" y="651456"/>
            <a:ext cx="2460059" cy="505646"/>
          </a:xfrm>
        </p:spPr>
        <p:txBody>
          <a:bodyPr>
            <a:normAutofit/>
          </a:bodyPr>
          <a:lstStyle/>
          <a:p>
            <a:r>
              <a:rPr lang="ja-JP" altLang="en-US" sz="2400" b="1" dirty="0"/>
              <a:t>状態方程式とは</a:t>
            </a:r>
          </a:p>
        </p:txBody>
      </p:sp>
      <p:sp>
        <p:nvSpPr>
          <p:cNvPr id="4" name="テキスト プレースホルダー 3"/>
          <p:cNvSpPr>
            <a:spLocks noGrp="1"/>
          </p:cNvSpPr>
          <p:nvPr>
            <p:ph type="body" idx="1"/>
          </p:nvPr>
        </p:nvSpPr>
        <p:spPr>
          <a:xfrm>
            <a:off x="629842" y="1580912"/>
            <a:ext cx="3868340" cy="617934"/>
          </a:xfrm>
        </p:spPr>
        <p:txBody>
          <a:bodyPr>
            <a:normAutofit/>
          </a:bodyPr>
          <a:lstStyle/>
          <a:p>
            <a:r>
              <a:rPr lang="ja-JP" altLang="en-US" sz="3300" dirty="0"/>
              <a:t>伝達関数</a:t>
            </a:r>
          </a:p>
        </p:txBody>
      </p:sp>
      <p:sp>
        <p:nvSpPr>
          <p:cNvPr id="3" name="コンテンツ プレースホルダー 2"/>
          <p:cNvSpPr>
            <a:spLocks noGrp="1"/>
          </p:cNvSpPr>
          <p:nvPr>
            <p:ph sz="half" idx="2"/>
          </p:nvPr>
        </p:nvSpPr>
        <p:spPr>
          <a:xfrm>
            <a:off x="629842" y="2198847"/>
            <a:ext cx="3868340" cy="1813084"/>
          </a:xfrm>
        </p:spPr>
        <p:txBody>
          <a:bodyPr>
            <a:normAutofit fontScale="92500" lnSpcReduction="10000"/>
          </a:bodyPr>
          <a:lstStyle/>
          <a:p>
            <a:r>
              <a:rPr kumimoji="1" lang="ja-JP" altLang="en-US" u="sng" dirty="0"/>
              <a:t>入力と出力の関係</a:t>
            </a:r>
            <a:r>
              <a:rPr kumimoji="1" lang="ja-JP" altLang="en-US" dirty="0"/>
              <a:t>に着目</a:t>
            </a:r>
            <a:endParaRPr lang="en-US" altLang="ja-JP" dirty="0"/>
          </a:p>
          <a:p>
            <a:r>
              <a:rPr kumimoji="1" lang="ja-JP" altLang="en-US" dirty="0"/>
              <a:t>例</a:t>
            </a:r>
            <a:endParaRPr kumimoji="1" lang="en-US" altLang="ja-JP" dirty="0"/>
          </a:p>
          <a:p>
            <a:pPr lvl="1"/>
            <a:r>
              <a:rPr lang="ja-JP" altLang="en-US" dirty="0"/>
              <a:t>モータに掛ける電圧と回転数の関係</a:t>
            </a:r>
            <a:endParaRPr lang="en-US" altLang="ja-JP" dirty="0"/>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15</a:t>
            </a:fld>
            <a:endParaRPr kumimoji="1" lang="ja-JP" altLang="en-US"/>
          </a:p>
        </p:txBody>
      </p:sp>
      <mc:AlternateContent xmlns:mc="http://schemas.openxmlformats.org/markup-compatibility/2006" xmlns:a14="http://schemas.microsoft.com/office/drawing/2010/main">
        <mc:Choice Requires="a14">
          <p:sp>
            <p:nvSpPr>
              <p:cNvPr id="9" name="テキスト ボックス 8"/>
              <p:cNvSpPr txBox="1"/>
              <p:nvPr/>
            </p:nvSpPr>
            <p:spPr>
              <a:xfrm>
                <a:off x="897255" y="4450521"/>
                <a:ext cx="3017520"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3300" i="1">
                          <a:latin typeface="Cambria Math" panose="02040503050406030204" pitchFamily="18" charset="0"/>
                        </a:rPr>
                        <m:t>𝜔</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𝐺𝑢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oMath>
                  </m:oMathPara>
                </a14:m>
                <a:endParaRPr lang="ja-JP" altLang="en-US" sz="21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897255" y="4450521"/>
                <a:ext cx="3017520" cy="600164"/>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5634990" y="1261586"/>
            <a:ext cx="1914525" cy="1224439"/>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solidFill>
                  <a:schemeClr val="tx1"/>
                </a:solidFill>
              </a:rPr>
              <a:t>電圧</a:t>
            </a:r>
            <a:endParaRPr lang="ja-JP" altLang="en-US" sz="1350" dirty="0">
              <a:solidFill>
                <a:schemeClr val="tx1"/>
              </a:solidFill>
            </a:endParaRPr>
          </a:p>
        </p:txBody>
      </p:sp>
      <p:sp>
        <p:nvSpPr>
          <p:cNvPr id="14" name="四角形: 角を丸くする 13"/>
          <p:cNvSpPr/>
          <p:nvPr/>
        </p:nvSpPr>
        <p:spPr>
          <a:xfrm>
            <a:off x="5314950" y="2486025"/>
            <a:ext cx="2554605" cy="13165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chemeClr val="tx1"/>
                </a:solidFill>
              </a:rPr>
              <a:t>モータ</a:t>
            </a:r>
            <a:endParaRPr lang="ja-JP" altLang="en-US" sz="1050" dirty="0">
              <a:solidFill>
                <a:schemeClr val="tx1"/>
              </a:solidFill>
            </a:endParaRPr>
          </a:p>
        </p:txBody>
      </p:sp>
      <p:sp>
        <p:nvSpPr>
          <p:cNvPr id="15" name="矢印: 下 14"/>
          <p:cNvSpPr/>
          <p:nvPr/>
        </p:nvSpPr>
        <p:spPr>
          <a:xfrm>
            <a:off x="5634990" y="3802618"/>
            <a:ext cx="1914525" cy="1262301"/>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回転数</a:t>
            </a:r>
            <a:endParaRPr lang="ja-JP" altLang="en-US" sz="1350" dirty="0">
              <a:solidFill>
                <a:schemeClr val="tx1"/>
              </a:solidFill>
            </a:endParaRPr>
          </a:p>
        </p:txBody>
      </p:sp>
    </p:spTree>
    <p:extLst>
      <p:ext uri="{BB962C8B-B14F-4D97-AF65-F5344CB8AC3E}">
        <p14:creationId xmlns:p14="http://schemas.microsoft.com/office/powerpoint/2010/main" val="369210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629841" y="1604997"/>
            <a:ext cx="3887391" cy="617934"/>
          </a:xfrm>
        </p:spPr>
        <p:txBody>
          <a:bodyPr>
            <a:normAutofit/>
          </a:bodyPr>
          <a:lstStyle/>
          <a:p>
            <a:r>
              <a:rPr lang="ja-JP" altLang="en-US" sz="3300" dirty="0"/>
              <a:t>状態方程式</a:t>
            </a:r>
          </a:p>
        </p:txBody>
      </p:sp>
      <p:sp>
        <p:nvSpPr>
          <p:cNvPr id="6" name="コンテンツ プレースホルダー 5"/>
          <p:cNvSpPr>
            <a:spLocks noGrp="1"/>
          </p:cNvSpPr>
          <p:nvPr>
            <p:ph sz="half" idx="2"/>
          </p:nvPr>
        </p:nvSpPr>
        <p:spPr>
          <a:xfrm>
            <a:off x="629841" y="2204562"/>
            <a:ext cx="3887391" cy="2190274"/>
          </a:xfrm>
        </p:spPr>
        <p:txBody>
          <a:bodyPr>
            <a:normAutofit fontScale="92500" lnSpcReduction="20000"/>
          </a:bodyPr>
          <a:lstStyle/>
          <a:p>
            <a:r>
              <a:rPr kumimoji="1" lang="ja-JP" altLang="en-US" u="sng" dirty="0"/>
              <a:t>内部状態</a:t>
            </a:r>
            <a:r>
              <a:rPr kumimoji="1" lang="ja-JP" altLang="en-US" dirty="0"/>
              <a:t>を表現する</a:t>
            </a:r>
            <a:endParaRPr lang="en-US" altLang="ja-JP" dirty="0"/>
          </a:p>
          <a:p>
            <a:r>
              <a:rPr kumimoji="1" lang="ja-JP" altLang="en-US" dirty="0"/>
              <a:t>例</a:t>
            </a:r>
            <a:endParaRPr kumimoji="1" lang="en-US" altLang="ja-JP" dirty="0"/>
          </a:p>
          <a:p>
            <a:pPr lvl="1"/>
            <a:r>
              <a:rPr lang="ja-JP" altLang="en-US" dirty="0"/>
              <a:t>モータに掛ける電圧によって内部状態（電流やトルク）が変化し、それによって回転数が変わる</a:t>
            </a:r>
            <a:endParaRPr kumimoji="1" lang="ja-JP" altLang="en-US" dirty="0"/>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16</a:t>
            </a:fld>
            <a:endParaRPr kumimoji="1"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517923" y="4394835"/>
                <a:ext cx="4305536" cy="12251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3300" i="1">
                              <a:latin typeface="Cambria Math" panose="02040503050406030204" pitchFamily="18" charset="0"/>
                            </a:rPr>
                          </m:ctrlPr>
                        </m:dPr>
                        <m:e>
                          <m:eqArr>
                            <m:eqArrPr>
                              <m:ctrlPr>
                                <a:rPr lang="en-US" altLang="ja-JP" sz="3300" i="1">
                                  <a:latin typeface="Cambria Math" panose="02040503050406030204" pitchFamily="18" charset="0"/>
                                </a:rPr>
                              </m:ctrlPr>
                            </m:eqArrPr>
                            <m:e>
                              <m:acc>
                                <m:accPr>
                                  <m:chr m:val="̇"/>
                                  <m:ctrlPr>
                                    <a:rPr lang="ja-JP" altLang="en-US" sz="3300" i="1">
                                      <a:latin typeface="Cambria Math" panose="02040503050406030204" pitchFamily="18" charset="0"/>
                                    </a:rPr>
                                  </m:ctrlPr>
                                </m:accPr>
                                <m:e>
                                  <m:r>
                                    <a:rPr lang="en-US" altLang="ja-JP" sz="3300" i="1">
                                      <a:latin typeface="Cambria Math" panose="02040503050406030204" pitchFamily="18" charset="0"/>
                                    </a:rPr>
                                    <m:t>𝑥</m:t>
                                  </m:r>
                                </m:e>
                              </m:acc>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𝐴𝑥</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𝐵𝑢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e>
                            <m:e>
                              <m:r>
                                <a:rPr lang="ja-JP" altLang="en-US" sz="3300" i="1">
                                  <a:latin typeface="Cambria Math" panose="02040503050406030204" pitchFamily="18" charset="0"/>
                                </a:rPr>
                                <m:t>𝜔</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𝐶𝑥</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𝐷𝑢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m:rPr>
                                  <m:nor/>
                                </m:rPr>
                                <a:rPr lang="ja-JP" altLang="en-US" sz="3300" dirty="0"/>
                                <m:t> </m:t>
                              </m:r>
                            </m:e>
                          </m:eqArr>
                        </m:e>
                      </m:d>
                    </m:oMath>
                  </m:oMathPara>
                </a14:m>
                <a:endParaRPr lang="en-US" altLang="ja-JP" sz="1350" i="1" dirty="0">
                  <a:latin typeface="Cambria Math" panose="02040503050406030204" pitchFamily="18" charset="0"/>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17923" y="4394835"/>
                <a:ext cx="4305536" cy="1225144"/>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5634990" y="1261586"/>
            <a:ext cx="1914525" cy="896975"/>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solidFill>
                  <a:schemeClr val="tx1"/>
                </a:solidFill>
              </a:rPr>
              <a:t>電圧</a:t>
            </a:r>
            <a:endParaRPr lang="ja-JP" altLang="en-US" sz="1350" dirty="0">
              <a:solidFill>
                <a:schemeClr val="tx1"/>
              </a:solidFill>
            </a:endParaRPr>
          </a:p>
        </p:txBody>
      </p:sp>
      <p:sp>
        <p:nvSpPr>
          <p:cNvPr id="15" name="矢印: 下 14"/>
          <p:cNvSpPr/>
          <p:nvPr/>
        </p:nvSpPr>
        <p:spPr>
          <a:xfrm>
            <a:off x="5634990" y="4566286"/>
            <a:ext cx="1914525" cy="108727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回転数</a:t>
            </a:r>
            <a:endParaRPr lang="ja-JP" altLang="en-US" sz="1350" dirty="0">
              <a:solidFill>
                <a:schemeClr val="tx1"/>
              </a:solidFill>
            </a:endParaRPr>
          </a:p>
        </p:txBody>
      </p:sp>
      <p:sp>
        <p:nvSpPr>
          <p:cNvPr id="19" name="四角形: 角を丸くする 18"/>
          <p:cNvSpPr/>
          <p:nvPr/>
        </p:nvSpPr>
        <p:spPr>
          <a:xfrm>
            <a:off x="4823460" y="2158562"/>
            <a:ext cx="3537585" cy="240772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14" name="四角形: 角を丸くする 13"/>
          <p:cNvSpPr/>
          <p:nvPr/>
        </p:nvSpPr>
        <p:spPr>
          <a:xfrm>
            <a:off x="4629150" y="2005659"/>
            <a:ext cx="1005840" cy="38709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モータ</a:t>
            </a:r>
            <a:endParaRPr lang="ja-JP" altLang="en-US" sz="825" dirty="0">
              <a:solidFill>
                <a:schemeClr val="tx1"/>
              </a:solidFill>
            </a:endParaRPr>
          </a:p>
        </p:txBody>
      </p:sp>
      <p:sp>
        <p:nvSpPr>
          <p:cNvPr id="20" name="四角形: 対角を切り取る 19"/>
          <p:cNvSpPr/>
          <p:nvPr/>
        </p:nvSpPr>
        <p:spPr>
          <a:xfrm>
            <a:off x="5173027" y="3064250"/>
            <a:ext cx="1151573" cy="66294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t>電流</a:t>
            </a:r>
          </a:p>
        </p:txBody>
      </p:sp>
      <p:sp>
        <p:nvSpPr>
          <p:cNvPr id="21" name="四角形: 対角を切り取る 20"/>
          <p:cNvSpPr/>
          <p:nvPr/>
        </p:nvSpPr>
        <p:spPr>
          <a:xfrm>
            <a:off x="6845141" y="3064249"/>
            <a:ext cx="1194435" cy="662940"/>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トルク</a:t>
            </a:r>
          </a:p>
        </p:txBody>
      </p:sp>
      <p:cxnSp>
        <p:nvCxnSpPr>
          <p:cNvPr id="24" name="コネクタ: 曲線 23"/>
          <p:cNvCxnSpPr>
            <a:cxnSpLocks/>
            <a:endCxn id="20" idx="3"/>
          </p:cNvCxnSpPr>
          <p:nvPr/>
        </p:nvCxnSpPr>
        <p:spPr>
          <a:xfrm rot="5400000">
            <a:off x="5717690" y="2189687"/>
            <a:ext cx="905687" cy="843440"/>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曲線 26"/>
          <p:cNvCxnSpPr>
            <a:cxnSpLocks/>
            <a:stCxn id="19" idx="0"/>
            <a:endCxn id="21" idx="3"/>
          </p:cNvCxnSpPr>
          <p:nvPr/>
        </p:nvCxnSpPr>
        <p:spPr>
          <a:xfrm rot="16200000" flipH="1">
            <a:off x="6564462" y="2186353"/>
            <a:ext cx="905687" cy="850106"/>
          </a:xfrm>
          <a:prstGeom prst="curvedConnector3">
            <a:avLst>
              <a:gd name="adj1" fmla="val 49219"/>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曲線 40"/>
          <p:cNvCxnSpPr>
            <a:cxnSpLocks/>
          </p:cNvCxnSpPr>
          <p:nvPr/>
        </p:nvCxnSpPr>
        <p:spPr>
          <a:xfrm rot="16200000" flipH="1">
            <a:off x="5771221" y="3745254"/>
            <a:ext cx="830537" cy="811529"/>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曲線 41"/>
          <p:cNvCxnSpPr>
            <a:cxnSpLocks/>
            <a:stCxn id="21" idx="1"/>
            <a:endCxn id="15" idx="0"/>
          </p:cNvCxnSpPr>
          <p:nvPr/>
        </p:nvCxnSpPr>
        <p:spPr>
          <a:xfrm rot="5400000">
            <a:off x="6597757" y="3721684"/>
            <a:ext cx="839097" cy="850106"/>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タイトル 1"/>
          <p:cNvSpPr txBox="1">
            <a:spLocks/>
          </p:cNvSpPr>
          <p:nvPr/>
        </p:nvSpPr>
        <p:spPr>
          <a:xfrm>
            <a:off x="393359" y="651456"/>
            <a:ext cx="2460059" cy="505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a:t>状態方程式とは</a:t>
            </a:r>
            <a:endParaRPr lang="ja-JP" altLang="en-US" sz="2400" b="1" dirty="0"/>
          </a:p>
        </p:txBody>
      </p:sp>
    </p:spTree>
    <p:extLst>
      <p:ext uri="{BB962C8B-B14F-4D97-AF65-F5344CB8AC3E}">
        <p14:creationId xmlns:p14="http://schemas.microsoft.com/office/powerpoint/2010/main" val="6492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状態方程式に変換</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17</a:t>
            </a:fld>
            <a:endParaRPr kumimoji="1" lang="ja-JP" altLang="en-US"/>
          </a:p>
        </p:txBody>
      </p:sp>
      <mc:AlternateContent xmlns:mc="http://schemas.openxmlformats.org/markup-compatibility/2006" xmlns:a14="http://schemas.microsoft.com/office/drawing/2010/main">
        <mc:Choice Requires="a14">
          <p:sp>
            <p:nvSpPr>
              <p:cNvPr id="8" name="テキスト ボックス 7"/>
              <p:cNvSpPr txBox="1"/>
              <p:nvPr/>
            </p:nvSpPr>
            <p:spPr>
              <a:xfrm>
                <a:off x="2808923" y="4800532"/>
                <a:ext cx="3343275" cy="813171"/>
              </a:xfrm>
              <a:prstGeom prst="rect">
                <a:avLst/>
              </a:prstGeom>
              <a:noFill/>
              <a:ln w="3810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𝑣</m:t>
                                  </m:r>
                                </m:e>
                              </m:acc>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𝐴𝑣</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𝐵𝑢</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𝐺</m:t>
                              </m:r>
                            </m:e>
                            <m:e>
                              <m:r>
                                <a:rPr lang="en-US" altLang="ja-JP" sz="2100" i="1">
                                  <a:latin typeface="Cambria Math" panose="02040503050406030204" pitchFamily="18" charset="0"/>
                                </a:rPr>
                                <m:t>𝐼</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𝐶𝑣</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𝐷𝑢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2808923" y="4800532"/>
                <a:ext cx="3343275" cy="813171"/>
              </a:xfrm>
              <a:prstGeom prst="rect">
                <a:avLst/>
              </a:prstGeom>
              <a:blipFill>
                <a:blip r:embed="rId3"/>
                <a:stretch>
                  <a:fillRect/>
                </a:stretch>
              </a:blipFill>
              <a:ln w="381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071562" y="2080191"/>
                <a:ext cx="7095173" cy="1751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𝑣</m:t>
                                  </m:r>
                                </m:e>
                              </m:acc>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𝑅𝐷</m:t>
                                  </m:r>
                                  <m:r>
                                    <a:rPr lang="en-US" altLang="ja-JP" sz="2100" i="1">
                                      <a:latin typeface="Cambria Math" panose="02040503050406030204" pitchFamily="18" charset="0"/>
                                    </a:rPr>
                                    <m:t>+</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𝐾</m:t>
                                      </m:r>
                                    </m:e>
                                    <m:sup>
                                      <m:r>
                                        <a:rPr lang="en-US" altLang="ja-JP" sz="2100" i="1">
                                          <a:latin typeface="Cambria Math" panose="02040503050406030204" pitchFamily="18" charset="0"/>
                                        </a:rPr>
                                        <m:t>2</m:t>
                                      </m:r>
                                    </m:sup>
                                  </m:sSup>
                                </m:num>
                                <m:den>
                                  <m:r>
                                    <a:rPr lang="en-US" altLang="ja-JP" sz="2100" i="1">
                                      <a:latin typeface="Cambria Math" panose="02040503050406030204" pitchFamily="18" charset="0"/>
                                    </a:rPr>
                                    <m:t>𝑅𝐽</m:t>
                                  </m:r>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num>
                                    <m:den>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den>
                                  </m:f>
                                </m:den>
                              </m:f>
                              <m:r>
                                <a:rPr lang="en-US" altLang="ja-JP" sz="2100" i="1">
                                  <a:latin typeface="Cambria Math" panose="02040503050406030204" pitchFamily="18" charset="0"/>
                                </a:rPr>
                                <m:t>𝑣</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𝐾𝑅𝑛</m:t>
                                  </m:r>
                                </m:num>
                                <m:den>
                                  <m:r>
                                    <a:rPr lang="en-US" altLang="ja-JP" sz="2100" i="1">
                                      <a:latin typeface="Cambria Math" panose="02040503050406030204" pitchFamily="18" charset="0"/>
                                    </a:rPr>
                                    <m:t>𝑅𝐽</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den>
                              </m:f>
                              <m:r>
                                <a:rPr lang="en-US" altLang="ja-JP" sz="2100" i="1">
                                  <a:latin typeface="Cambria Math" panose="02040503050406030204" pitchFamily="18" charset="0"/>
                                </a:rPr>
                                <m:t>𝑢</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𝑔</m:t>
                                  </m:r>
                                </m:num>
                                <m:den>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𝐽</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num>
                                    <m:den>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den>
                                  </m:f>
                                  <m:r>
                                    <a:rPr lang="en-US" altLang="ja-JP" sz="2100" i="1">
                                      <a:latin typeface="Cambria Math" panose="02040503050406030204" pitchFamily="18" charset="0"/>
                                    </a:rPr>
                                    <m:t>+1</m:t>
                                  </m:r>
                                </m:den>
                              </m:f>
                            </m:e>
                            <m:e>
                              <m:r>
                                <a:rPr lang="en-US" altLang="ja-JP" sz="2100" i="1">
                                  <a:latin typeface="Cambria Math" panose="02040503050406030204" pitchFamily="18" charset="0"/>
                                </a:rPr>
                                <m:t>𝐼</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𝐾𝑛</m:t>
                                  </m:r>
                                </m:num>
                                <m:den>
                                  <m:r>
                                    <a:rPr lang="en-US" altLang="ja-JP" sz="2100" i="1">
                                      <a:latin typeface="Cambria Math" panose="02040503050406030204" pitchFamily="18" charset="0"/>
                                    </a:rPr>
                                    <m:t>𝑅𝑟</m:t>
                                  </m:r>
                                </m:den>
                              </m:f>
                              <m:r>
                                <a:rPr lang="en-US" altLang="ja-JP" sz="2100" i="1">
                                  <a:latin typeface="Cambria Math" panose="02040503050406030204" pitchFamily="18" charset="0"/>
                                </a:rPr>
                                <m:t>𝑣</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1</m:t>
                                  </m:r>
                                </m:num>
                                <m:den>
                                  <m:r>
                                    <a:rPr lang="en-US" altLang="ja-JP" sz="2100" i="1">
                                      <a:latin typeface="Cambria Math" panose="02040503050406030204" pitchFamily="18" charset="0"/>
                                    </a:rPr>
                                    <m:t>𝑅</m:t>
                                  </m:r>
                                </m:den>
                              </m:f>
                              <m:r>
                                <a:rPr lang="en-US" altLang="ja-JP" sz="2100" i="1">
                                  <a:latin typeface="Cambria Math" panose="02040503050406030204" pitchFamily="18" charset="0"/>
                                </a:rPr>
                                <m:t>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071562" y="2080191"/>
                <a:ext cx="7095173" cy="1751249"/>
              </a:xfrm>
              <a:prstGeom prst="rect">
                <a:avLst/>
              </a:prstGeom>
              <a:blipFill>
                <a:blip r:embed="rId4"/>
                <a:stretch>
                  <a:fillRect/>
                </a:stretch>
              </a:blipFill>
            </p:spPr>
            <p:txBody>
              <a:bodyPr/>
              <a:lstStyle/>
              <a:p>
                <a:r>
                  <a:rPr lang="ja-JP" altLang="en-US">
                    <a:noFill/>
                  </a:rPr>
                  <a:t> </a:t>
                </a:r>
              </a:p>
            </p:txBody>
          </p:sp>
        </mc:Fallback>
      </mc:AlternateContent>
      <p:sp>
        <p:nvSpPr>
          <p:cNvPr id="10" name="矢印: 下 9"/>
          <p:cNvSpPr/>
          <p:nvPr/>
        </p:nvSpPr>
        <p:spPr>
          <a:xfrm>
            <a:off x="4257675" y="3971925"/>
            <a:ext cx="685800" cy="77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p:cNvSpPr txBox="1"/>
          <p:nvPr/>
        </p:nvSpPr>
        <p:spPr>
          <a:xfrm>
            <a:off x="4943475" y="4083999"/>
            <a:ext cx="2434590" cy="461665"/>
          </a:xfrm>
          <a:prstGeom prst="rect">
            <a:avLst/>
          </a:prstGeom>
          <a:noFill/>
        </p:spPr>
        <p:txBody>
          <a:bodyPr wrap="square" rtlCol="0">
            <a:spAutoFit/>
          </a:bodyPr>
          <a:lstStyle/>
          <a:p>
            <a:r>
              <a:rPr lang="ja-JP" altLang="en-US" sz="2400" dirty="0"/>
              <a:t>定数を置き換え</a:t>
            </a:r>
          </a:p>
        </p:txBody>
      </p:sp>
    </p:spTree>
    <p:extLst>
      <p:ext uri="{BB962C8B-B14F-4D97-AF65-F5344CB8AC3E}">
        <p14:creationId xmlns:p14="http://schemas.microsoft.com/office/powerpoint/2010/main" val="73450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制御系設計</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18</a:t>
            </a:fld>
            <a:endParaRPr kumimoji="1" lang="ja-JP" altLang="en-US"/>
          </a:p>
        </p:txBody>
      </p:sp>
      <p:grpSp>
        <p:nvGrpSpPr>
          <p:cNvPr id="32" name="グループ化 31"/>
          <p:cNvGrpSpPr/>
          <p:nvPr/>
        </p:nvGrpSpPr>
        <p:grpSpPr>
          <a:xfrm>
            <a:off x="311296" y="2125266"/>
            <a:ext cx="8485558" cy="3004191"/>
            <a:chOff x="622552" y="1411829"/>
            <a:chExt cx="11314077" cy="4005588"/>
          </a:xfrm>
        </p:grpSpPr>
        <p:sp>
          <p:nvSpPr>
            <p:cNvPr id="4" name="正方形/長方形 3"/>
            <p:cNvSpPr/>
            <p:nvPr/>
          </p:nvSpPr>
          <p:spPr>
            <a:xfrm>
              <a:off x="4962646" y="2887980"/>
              <a:ext cx="126492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lumMod val="95000"/>
                      <a:lumOff val="5000"/>
                    </a:schemeClr>
                  </a:solidFill>
                </a:rPr>
                <a:t>リフト</a:t>
              </a:r>
              <a:endParaRPr lang="ja-JP" altLang="en-US" sz="1350" dirty="0">
                <a:solidFill>
                  <a:schemeClr val="tx1">
                    <a:lumMod val="95000"/>
                    <a:lumOff val="5000"/>
                  </a:schemeClr>
                </a:solidFill>
              </a:endParaRPr>
            </a:p>
          </p:txBody>
        </p:sp>
        <p:sp>
          <p:nvSpPr>
            <p:cNvPr id="5" name="正方形/長方形 4"/>
            <p:cNvSpPr/>
            <p:nvPr/>
          </p:nvSpPr>
          <p:spPr>
            <a:xfrm>
              <a:off x="7020046" y="2887980"/>
              <a:ext cx="15011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500" dirty="0">
                  <a:solidFill>
                    <a:schemeClr val="tx1">
                      <a:lumMod val="95000"/>
                      <a:lumOff val="5000"/>
                    </a:schemeClr>
                  </a:solidFill>
                </a:rPr>
                <a:t>速度推定器</a:t>
              </a:r>
              <a:endParaRPr lang="ja-JP" altLang="en-US" sz="1050" dirty="0">
                <a:solidFill>
                  <a:schemeClr val="tx1">
                    <a:lumMod val="95000"/>
                    <a:lumOff val="5000"/>
                  </a:schemeClr>
                </a:solidFill>
              </a:endParaRPr>
            </a:p>
          </p:txBody>
        </p:sp>
        <p:sp>
          <p:nvSpPr>
            <p:cNvPr id="6" name="正方形/長方形 5"/>
            <p:cNvSpPr/>
            <p:nvPr/>
          </p:nvSpPr>
          <p:spPr>
            <a:xfrm>
              <a:off x="3159789" y="2887980"/>
              <a:ext cx="10058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95000"/>
                      <a:lumOff val="5000"/>
                    </a:schemeClr>
                  </a:solidFill>
                </a:rPr>
                <a:t>比例定数</a:t>
              </a:r>
              <a:endParaRPr lang="ja-JP" altLang="en-US" sz="1350" dirty="0">
                <a:solidFill>
                  <a:schemeClr val="tx1">
                    <a:lumMod val="95000"/>
                    <a:lumOff val="5000"/>
                  </a:schemeClr>
                </a:solidFill>
              </a:endParaRPr>
            </a:p>
          </p:txBody>
        </p:sp>
        <p:cxnSp>
          <p:nvCxnSpPr>
            <p:cNvPr id="7" name="直線矢印コネクタ 6"/>
            <p:cNvCxnSpPr>
              <a:cxnSpLocks/>
              <a:stCxn id="6" idx="3"/>
              <a:endCxn id="4" idx="1"/>
            </p:cNvCxnSpPr>
            <p:nvPr/>
          </p:nvCxnSpPr>
          <p:spPr>
            <a:xfrm>
              <a:off x="4165629" y="3390900"/>
              <a:ext cx="79701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cxnSpLocks/>
              <a:stCxn id="4" idx="3"/>
              <a:endCxn id="5" idx="1"/>
            </p:cNvCxnSpPr>
            <p:nvPr/>
          </p:nvCxnSpPr>
          <p:spPr>
            <a:xfrm>
              <a:off x="6227566" y="3390900"/>
              <a:ext cx="792480" cy="0"/>
            </a:xfrm>
            <a:prstGeom prst="straightConnector1">
              <a:avLst/>
            </a:prstGeom>
            <a:ln w="571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p:cNvCxnSpPr>
              <a:cxnSpLocks/>
            </p:cNvCxnSpPr>
            <p:nvPr/>
          </p:nvCxnSpPr>
          <p:spPr>
            <a:xfrm flipV="1">
              <a:off x="4493109" y="2240280"/>
              <a:ext cx="0" cy="115062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p:cNvCxnSpPr>
            <p:nvPr/>
          </p:nvCxnSpPr>
          <p:spPr>
            <a:xfrm flipV="1">
              <a:off x="4493109" y="2271908"/>
              <a:ext cx="3277507" cy="4705"/>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直線矢印コネクタ 10"/>
            <p:cNvCxnSpPr>
              <a:cxnSpLocks/>
              <a:stCxn id="5" idx="0"/>
            </p:cNvCxnSpPr>
            <p:nvPr/>
          </p:nvCxnSpPr>
          <p:spPr>
            <a:xfrm flipV="1">
              <a:off x="7770616" y="2240280"/>
              <a:ext cx="0" cy="647700"/>
            </a:xfrm>
            <a:prstGeom prst="straightConnector1">
              <a:avLst/>
            </a:prstGeom>
            <a:ln w="57150">
              <a:solidFill>
                <a:schemeClr val="tx1">
                  <a:lumMod val="95000"/>
                  <a:lumOff val="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p:cNvSpPr/>
            <p:nvPr/>
          </p:nvSpPr>
          <p:spPr>
            <a:xfrm>
              <a:off x="2111265" y="3247807"/>
              <a:ext cx="286186" cy="286186"/>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3" name="直線矢印コネクタ 12"/>
            <p:cNvCxnSpPr>
              <a:cxnSpLocks/>
              <a:stCxn id="12" idx="6"/>
              <a:endCxn id="6" idx="1"/>
            </p:cNvCxnSpPr>
            <p:nvPr/>
          </p:nvCxnSpPr>
          <p:spPr>
            <a:xfrm>
              <a:off x="2397451" y="3390900"/>
              <a:ext cx="76233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cxnSpLocks/>
              <a:endCxn id="12" idx="2"/>
            </p:cNvCxnSpPr>
            <p:nvPr/>
          </p:nvCxnSpPr>
          <p:spPr>
            <a:xfrm>
              <a:off x="1029547" y="3390900"/>
              <a:ext cx="108171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endCxn id="12" idx="4"/>
            </p:cNvCxnSpPr>
            <p:nvPr/>
          </p:nvCxnSpPr>
          <p:spPr>
            <a:xfrm flipV="1">
              <a:off x="2254358" y="3533993"/>
              <a:ext cx="0" cy="1883424"/>
            </a:xfrm>
            <a:prstGeom prst="straightConnector1">
              <a:avLst/>
            </a:prstGeom>
            <a:ln w="57150">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a:stCxn id="5" idx="3"/>
              <a:endCxn id="17" idx="1"/>
            </p:cNvCxnSpPr>
            <p:nvPr/>
          </p:nvCxnSpPr>
          <p:spPr>
            <a:xfrm>
              <a:off x="8521186" y="3390900"/>
              <a:ext cx="773429" cy="55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9294615" y="2889082"/>
              <a:ext cx="1011472" cy="100473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chemeClr val="tx1">
                      <a:lumMod val="95000"/>
                      <a:lumOff val="5000"/>
                    </a:schemeClr>
                  </a:solidFill>
                </a:rPr>
                <a:t>∫</a:t>
              </a:r>
              <a:endParaRPr lang="ja-JP" altLang="en-US" sz="3600" dirty="0">
                <a:solidFill>
                  <a:schemeClr val="tx1">
                    <a:lumMod val="95000"/>
                    <a:lumOff val="5000"/>
                  </a:schemeClr>
                </a:solidFill>
              </a:endParaRPr>
            </a:p>
          </p:txBody>
        </p:sp>
        <p:cxnSp>
          <p:nvCxnSpPr>
            <p:cNvPr id="18" name="直線矢印コネクタ 17"/>
            <p:cNvCxnSpPr>
              <a:cxnSpLocks/>
              <a:stCxn id="17" idx="3"/>
            </p:cNvCxnSpPr>
            <p:nvPr/>
          </p:nvCxnSpPr>
          <p:spPr>
            <a:xfrm>
              <a:off x="10306087" y="3391451"/>
              <a:ext cx="1055333"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cxnSpLocks/>
            </p:cNvCxnSpPr>
            <p:nvPr/>
          </p:nvCxnSpPr>
          <p:spPr>
            <a:xfrm flipV="1">
              <a:off x="2225782" y="5381084"/>
              <a:ext cx="8453527" cy="7650"/>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線矢印コネクタ 19"/>
            <p:cNvCxnSpPr>
              <a:cxnSpLocks/>
              <a:endCxn id="31" idx="4"/>
            </p:cNvCxnSpPr>
            <p:nvPr/>
          </p:nvCxnSpPr>
          <p:spPr>
            <a:xfrm flipV="1">
              <a:off x="10679309" y="3442605"/>
              <a:ext cx="0" cy="196047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820772" y="3021568"/>
              <a:ext cx="356343" cy="400109"/>
            </a:xfrm>
            <a:prstGeom prst="rect">
              <a:avLst/>
            </a:prstGeom>
            <a:noFill/>
          </p:spPr>
          <p:txBody>
            <a:bodyPr wrap="square" rtlCol="0">
              <a:spAutoFit/>
            </a:bodyPr>
            <a:lstStyle/>
            <a:p>
              <a:r>
                <a:rPr lang="ja-JP" altLang="en-US" sz="1350" b="1" dirty="0"/>
                <a:t>＋</a:t>
              </a:r>
            </a:p>
          </p:txBody>
        </p:sp>
        <p:sp>
          <p:nvSpPr>
            <p:cNvPr id="22" name="テキスト ボックス 21"/>
            <p:cNvSpPr txBox="1"/>
            <p:nvPr/>
          </p:nvSpPr>
          <p:spPr>
            <a:xfrm>
              <a:off x="1853189" y="3494310"/>
              <a:ext cx="356343" cy="400109"/>
            </a:xfrm>
            <a:prstGeom prst="rect">
              <a:avLst/>
            </a:prstGeom>
            <a:noFill/>
          </p:spPr>
          <p:txBody>
            <a:bodyPr wrap="square" rtlCol="0">
              <a:spAutoFit/>
            </a:bodyPr>
            <a:lstStyle/>
            <a:p>
              <a:r>
                <a:rPr lang="ja-JP" altLang="en-US" sz="1350" b="1" dirty="0"/>
                <a:t>－</a:t>
              </a:r>
            </a:p>
          </p:txBody>
        </p:sp>
        <mc:AlternateContent xmlns:mc="http://schemas.openxmlformats.org/markup-compatibility/2006" xmlns:a14="http://schemas.microsoft.com/office/drawing/2010/main">
          <mc:Choice Requires="a14">
            <p:sp>
              <p:nvSpPr>
                <p:cNvPr id="23" name="テキスト ボックス 22"/>
                <p:cNvSpPr txBox="1"/>
                <p:nvPr/>
              </p:nvSpPr>
              <p:spPr>
                <a:xfrm>
                  <a:off x="622552" y="2580832"/>
                  <a:ext cx="1895709" cy="892552"/>
                </a:xfrm>
                <a:prstGeom prst="rect">
                  <a:avLst/>
                </a:prstGeom>
                <a:noFill/>
              </p:spPr>
              <p:txBody>
                <a:bodyPr wrap="square" rtlCol="0">
                  <a:spAutoFit/>
                </a:bodyPr>
                <a:lstStyle/>
                <a:p>
                  <a:pPr algn="ctr"/>
                  <a:r>
                    <a:rPr lang="ja-JP" altLang="en-US" sz="1350" dirty="0"/>
                    <a:t>（目標の高さ）</a:t>
                  </a:r>
                  <a:endParaRPr lang="en-US" altLang="ja-JP"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h</m:t>
                        </m:r>
                      </m:oMath>
                    </m:oMathPara>
                  </a14:m>
                  <a:endParaRPr lang="en-US" altLang="ja-JP" sz="135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622552" y="2580832"/>
                  <a:ext cx="1895709" cy="892552"/>
                </a:xfrm>
                <a:prstGeom prst="rect">
                  <a:avLst/>
                </a:prstGeom>
                <a:blipFill>
                  <a:blip r:embed="rId3"/>
                  <a:stretch>
                    <a:fillRect t="-909"/>
                  </a:stretch>
                </a:blipFill>
              </p:spPr>
              <p:txBody>
                <a:bodyPr/>
                <a:lstStyle/>
                <a:p>
                  <a:r>
                    <a:rPr lang="ja-JP" altLang="en-US">
                      <a:noFill/>
                    </a:rPr>
                    <a:t> </a:t>
                  </a:r>
                </a:p>
              </p:txBody>
            </p:sp>
          </mc:Fallback>
        </mc:AlternateContent>
        <p:sp>
          <p:nvSpPr>
            <p:cNvPr id="24" name="テキスト ボックス 23"/>
            <p:cNvSpPr txBox="1"/>
            <p:nvPr/>
          </p:nvSpPr>
          <p:spPr>
            <a:xfrm>
              <a:off x="2497448" y="2817238"/>
              <a:ext cx="533839" cy="400109"/>
            </a:xfrm>
            <a:prstGeom prst="rect">
              <a:avLst/>
            </a:prstGeom>
            <a:noFill/>
          </p:spPr>
          <p:txBody>
            <a:bodyPr wrap="square" rtlCol="0">
              <a:spAutoFit/>
            </a:bodyPr>
            <a:lstStyle/>
            <a:p>
              <a:pPr algn="ctr"/>
              <a:endParaRPr lang="ja-JP" altLang="en-US" sz="1350" dirty="0"/>
            </a:p>
          </p:txBody>
        </p:sp>
        <mc:AlternateContent xmlns:mc="http://schemas.openxmlformats.org/markup-compatibility/2006" xmlns:a14="http://schemas.microsoft.com/office/drawing/2010/main">
          <mc:Choice Requires="a14">
            <p:sp>
              <p:nvSpPr>
                <p:cNvPr id="25" name="テキスト ボックス 24"/>
                <p:cNvSpPr txBox="1"/>
                <p:nvPr/>
              </p:nvSpPr>
              <p:spPr>
                <a:xfrm>
                  <a:off x="1539120" y="2391261"/>
                  <a:ext cx="2333975" cy="984885"/>
                </a:xfrm>
                <a:prstGeom prst="rect">
                  <a:avLst/>
                </a:prstGeom>
                <a:noFill/>
              </p:spPr>
              <p:txBody>
                <a:bodyPr wrap="square" rtlCol="0">
                  <a:spAutoFit/>
                </a:bodyPr>
                <a:lstStyle/>
                <a:p>
                  <a:pPr algn="ctr"/>
                  <a:r>
                    <a:rPr lang="ja-JP" altLang="en-US" dirty="0">
                      <a:latin typeface="Cambria Math" panose="02040503050406030204" pitchFamily="18" charset="0"/>
                    </a:rPr>
                    <a:t>（偏差）</a:t>
                  </a:r>
                  <a:endParaRPr lang="en-US" altLang="ja-JP" sz="210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𝑒</m:t>
                        </m:r>
                      </m:oMath>
                    </m:oMathPara>
                  </a14:m>
                  <a:endParaRPr lang="ja-JP" altLang="en-US" sz="1350"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539120" y="2391261"/>
                  <a:ext cx="2333975" cy="984885"/>
                </a:xfrm>
                <a:prstGeom prst="rect">
                  <a:avLst/>
                </a:prstGeom>
                <a:blipFill>
                  <a:blip r:embed="rId4"/>
                  <a:stretch>
                    <a:fillRect t="-33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409320" y="1411829"/>
                  <a:ext cx="1636493" cy="892552"/>
                </a:xfrm>
                <a:prstGeom prst="rect">
                  <a:avLst/>
                </a:prstGeom>
                <a:noFill/>
              </p:spPr>
              <p:txBody>
                <a:bodyPr wrap="square" rtlCol="0">
                  <a:spAutoFit/>
                </a:bodyPr>
                <a:lstStyle/>
                <a:p>
                  <a:pPr algn="ctr"/>
                  <a:r>
                    <a:rPr lang="en-US" altLang="ja-JP" sz="1350" dirty="0"/>
                    <a:t>(</a:t>
                  </a:r>
                  <a:r>
                    <a:rPr lang="ja-JP" altLang="en-US" sz="1350" dirty="0"/>
                    <a:t>入力電圧</a:t>
                  </a:r>
                  <a:r>
                    <a:rPr lang="en-US" altLang="ja-JP" sz="1350" dirty="0"/>
                    <a:t>)</a:t>
                  </a:r>
                  <a:endParaRPr lang="ja-JP" altLang="en-US" sz="1350" dirty="0"/>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𝑢</m:t>
                        </m:r>
                      </m:oMath>
                    </m:oMathPara>
                  </a14:m>
                  <a:endParaRPr lang="ja-JP" altLang="en-US" sz="1350"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409320" y="1411829"/>
                  <a:ext cx="1636493" cy="892552"/>
                </a:xfrm>
                <a:prstGeom prst="rect">
                  <a:avLst/>
                </a:prstGeom>
                <a:blipFill>
                  <a:blip r:embed="rId5"/>
                  <a:stretch>
                    <a:fillRect t="-18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6368006" y="2858238"/>
                  <a:ext cx="53383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𝐼</m:t>
                        </m:r>
                      </m:oMath>
                    </m:oMathPara>
                  </a14:m>
                  <a:endParaRPr lang="ja-JP" altLang="en-US" sz="135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368006" y="2858238"/>
                  <a:ext cx="533839" cy="61555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629552" y="2858238"/>
                  <a:ext cx="53383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𝑣</m:t>
                        </m:r>
                      </m:oMath>
                    </m:oMathPara>
                  </a14:m>
                  <a:endParaRPr lang="ja-JP" altLang="en-US" sz="1350"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629552" y="2858238"/>
                  <a:ext cx="533839" cy="61555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0050716" y="2554161"/>
                  <a:ext cx="1885913" cy="900076"/>
                </a:xfrm>
                <a:prstGeom prst="rect">
                  <a:avLst/>
                </a:prstGeom>
                <a:noFill/>
              </p:spPr>
              <p:txBody>
                <a:bodyPr wrap="square" rtlCol="0">
                  <a:spAutoFit/>
                </a:bodyPr>
                <a:lstStyle/>
                <a:p>
                  <a:pPr algn="ctr"/>
                  <a:r>
                    <a:rPr lang="ja-JP" altLang="en-US" sz="1350" dirty="0"/>
                    <a:t>（</a:t>
                  </a:r>
                  <a14:m>
                    <m:oMath xmlns:m="http://schemas.openxmlformats.org/officeDocument/2006/math">
                      <m:r>
                        <a:rPr lang="ja-JP" altLang="en-US" sz="1350" i="1" dirty="0">
                          <a:latin typeface="Cambria Math" panose="02040503050406030204" pitchFamily="18" charset="0"/>
                        </a:rPr>
                        <m:t>現在の高さ）</m:t>
                      </m:r>
                    </m:oMath>
                  </a14:m>
                  <a:endParaRPr lang="en-US" altLang="ja-JP" sz="135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altLang="ja-JP" sz="2400" i="1" dirty="0">
                            <a:latin typeface="Cambria Math" panose="02040503050406030204" pitchFamily="18" charset="0"/>
                          </a:rPr>
                          <m:t>𝑥</m:t>
                        </m:r>
                      </m:oMath>
                    </m:oMathPara>
                  </a14:m>
                  <a:endParaRPr lang="ja-JP" altLang="en-US" sz="24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0050716" y="2554161"/>
                  <a:ext cx="1885913" cy="900076"/>
                </a:xfrm>
                <a:prstGeom prst="rect">
                  <a:avLst/>
                </a:prstGeom>
                <a:blipFill>
                  <a:blip r:embed="rId8"/>
                  <a:stretch>
                    <a:fillRect/>
                  </a:stretch>
                </a:blipFill>
              </p:spPr>
              <p:txBody>
                <a:bodyPr/>
                <a:lstStyle/>
                <a:p>
                  <a:r>
                    <a:rPr lang="ja-JP" altLang="en-US">
                      <a:noFill/>
                    </a:rPr>
                    <a:t> </a:t>
                  </a:r>
                </a:p>
              </p:txBody>
            </p:sp>
          </mc:Fallback>
        </mc:AlternateContent>
        <p:sp>
          <p:nvSpPr>
            <p:cNvPr id="30" name="フローチャート: 結合子 29"/>
            <p:cNvSpPr/>
            <p:nvPr/>
          </p:nvSpPr>
          <p:spPr>
            <a:xfrm>
              <a:off x="4425386" y="3324854"/>
              <a:ext cx="135445" cy="1320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フローチャート: 結合子 30"/>
            <p:cNvSpPr/>
            <p:nvPr/>
          </p:nvSpPr>
          <p:spPr>
            <a:xfrm>
              <a:off x="10626503" y="3331585"/>
              <a:ext cx="105612" cy="1110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xmlns:a14="http://schemas.microsoft.com/office/drawing/2010/main">
        <mc:Choice Requires="a14">
          <p:sp>
            <p:nvSpPr>
              <p:cNvPr id="39" name="テキスト ボックス 38"/>
              <p:cNvSpPr txBox="1"/>
              <p:nvPr/>
            </p:nvSpPr>
            <p:spPr>
              <a:xfrm>
                <a:off x="2214223" y="4196667"/>
                <a:ext cx="4808483" cy="710194"/>
              </a:xfrm>
              <a:prstGeom prst="rect">
                <a:avLst/>
              </a:prstGeom>
              <a:noFill/>
            </p:spPr>
            <p:txBody>
              <a:bodyPr wrap="square" rtlCol="0">
                <a:spAutoFit/>
              </a:bodyPr>
              <a:lstStyle/>
              <a:p>
                <a:r>
                  <a:rPr lang="ja-JP" altLang="en-US" dirty="0"/>
                  <a:t>リフト</a:t>
                </a:r>
                <a14:m>
                  <m:oMath xmlns:m="http://schemas.openxmlformats.org/officeDocument/2006/math">
                    <m:r>
                      <a:rPr lang="ja-JP" altLang="en-US" i="1">
                        <a:latin typeface="Cambria Math" panose="02040503050406030204" pitchFamily="18" charset="0"/>
                      </a:rPr>
                      <m:t>の方程式</m:t>
                    </m:r>
                    <m:r>
                      <a:rPr lang="ja-JP" altLang="en-US" i="1">
                        <a:latin typeface="Cambria Math" panose="02040503050406030204" pitchFamily="18" charset="0"/>
                      </a:rPr>
                      <m:t>→</m:t>
                    </m:r>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𝑣</m:t>
                                </m:r>
                              </m:e>
                            </m:acc>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𝐴𝑣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𝐵𝑢</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𝐺</m:t>
                            </m:r>
                          </m:e>
                          <m:e>
                            <m:r>
                              <a:rPr lang="en-US" altLang="ja-JP" i="1">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𝐶𝑣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𝐷𝑢</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m:rPr>
                                <m:nor/>
                              </m:rPr>
                              <a:rPr lang="ja-JP" altLang="en-US" dirty="0"/>
                              <m:t> </m:t>
                            </m:r>
                          </m:e>
                        </m:eqArr>
                      </m:e>
                    </m:d>
                  </m:oMath>
                </a14:m>
                <a:endParaRPr lang="en-US" altLang="ja-JP" sz="1050" i="1" dirty="0">
                  <a:latin typeface="Cambria Math" panose="02040503050406030204" pitchFamily="18" charset="0"/>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214223" y="4196667"/>
                <a:ext cx="4808483" cy="710194"/>
              </a:xfrm>
              <a:prstGeom prst="rect">
                <a:avLst/>
              </a:prstGeom>
              <a:blipFill>
                <a:blip r:embed="rId9"/>
                <a:stretch>
                  <a:fillRect l="-10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4555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441" y="1165027"/>
            <a:ext cx="7886700" cy="994172"/>
          </a:xfrm>
        </p:spPr>
        <p:txBody>
          <a:bodyPr>
            <a:normAutofit/>
          </a:bodyPr>
          <a:lstStyle/>
          <a:p>
            <a:r>
              <a:rPr lang="ja-JP" altLang="en-US" sz="4050" b="1" dirty="0"/>
              <a:t>目次</a:t>
            </a:r>
          </a:p>
        </p:txBody>
      </p:sp>
      <p:sp>
        <p:nvSpPr>
          <p:cNvPr id="3" name="コンテンツ プレースホルダー 2"/>
          <p:cNvSpPr>
            <a:spLocks noGrp="1"/>
          </p:cNvSpPr>
          <p:nvPr>
            <p:ph idx="1"/>
          </p:nvPr>
        </p:nvSpPr>
        <p:spPr/>
        <p:txBody>
          <a:bodyPr/>
          <a:lstStyle/>
          <a:p>
            <a:r>
              <a:rPr kumimoji="1" lang="ja-JP" altLang="en-US" b="1" dirty="0"/>
              <a:t>リフトについて</a:t>
            </a:r>
            <a:endParaRPr kumimoji="1" lang="en-US" altLang="ja-JP" b="1" dirty="0"/>
          </a:p>
          <a:p>
            <a:r>
              <a:rPr lang="ja-JP" altLang="en-US" b="1" dirty="0"/>
              <a:t>研究の目的</a:t>
            </a:r>
            <a:endParaRPr lang="en-US" altLang="ja-JP" b="1" dirty="0"/>
          </a:p>
          <a:p>
            <a:r>
              <a:rPr kumimoji="1" lang="ja-JP" altLang="en-US" b="1" dirty="0"/>
              <a:t>位置センサレス制御の方法</a:t>
            </a:r>
            <a:endParaRPr kumimoji="1" lang="en-US" altLang="ja-JP" b="1" dirty="0"/>
          </a:p>
          <a:p>
            <a:pPr lvl="1"/>
            <a:r>
              <a:rPr lang="ja-JP" altLang="en-US" b="1" dirty="0"/>
              <a:t>状態方程式とは</a:t>
            </a:r>
            <a:endParaRPr lang="en-US" altLang="ja-JP" b="1" dirty="0"/>
          </a:p>
          <a:p>
            <a:pPr lvl="1"/>
            <a:r>
              <a:rPr kumimoji="1" lang="ja-JP" altLang="en-US" b="1" dirty="0"/>
              <a:t>制御系</a:t>
            </a:r>
            <a:endParaRPr kumimoji="1" lang="en-US" altLang="ja-JP" b="1" dirty="0"/>
          </a:p>
          <a:p>
            <a:r>
              <a:rPr kumimoji="1" lang="ja-JP" altLang="en-US" b="1" dirty="0"/>
              <a:t>実験</a:t>
            </a:r>
            <a:endParaRPr kumimoji="1" lang="en-US" altLang="ja-JP" b="1" dirty="0"/>
          </a:p>
          <a:p>
            <a:pPr lvl="1"/>
            <a:r>
              <a:rPr kumimoji="1" lang="ja-JP" altLang="en-US" b="1" dirty="0"/>
              <a:t>シミュレーション</a:t>
            </a:r>
            <a:endParaRPr kumimoji="1" lang="en-US" altLang="ja-JP" b="1" dirty="0"/>
          </a:p>
          <a:p>
            <a:pPr lvl="1"/>
            <a:r>
              <a:rPr lang="ja-JP" altLang="en-US" b="1" dirty="0"/>
              <a:t>電流計測</a:t>
            </a:r>
            <a:endParaRPr kumimoji="1" lang="en-US" altLang="ja-JP" b="1" dirty="0"/>
          </a:p>
          <a:p>
            <a:r>
              <a:rPr kumimoji="1" lang="ja-JP" altLang="en-US" b="1" dirty="0"/>
              <a:t>おわりに</a:t>
            </a:r>
          </a:p>
        </p:txBody>
      </p:sp>
      <p:sp>
        <p:nvSpPr>
          <p:cNvPr id="5" name="スライド番号プレースホルダー 4"/>
          <p:cNvSpPr>
            <a:spLocks noGrp="1"/>
          </p:cNvSpPr>
          <p:nvPr>
            <p:ph type="sldNum" sz="quarter" idx="12"/>
          </p:nvPr>
        </p:nvSpPr>
        <p:spPr/>
        <p:txBody>
          <a:bodyPr/>
          <a:lstStyle/>
          <a:p>
            <a:fld id="{5F453E3E-1EB9-4716-A62F-C8DD3BA82D7E}" type="slidenum">
              <a:rPr lang="ja-JP" altLang="en-US" sz="1800"/>
              <a:t>1</a:t>
            </a:fld>
            <a:endParaRPr kumimoji="1" lang="ja-JP" altLang="en-US" dirty="0"/>
          </a:p>
        </p:txBody>
      </p:sp>
    </p:spTree>
    <p:extLst>
      <p:ext uri="{BB962C8B-B14F-4D97-AF65-F5344CB8AC3E}">
        <p14:creationId xmlns:p14="http://schemas.microsoft.com/office/powerpoint/2010/main" val="3759749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28650" y="2729077"/>
            <a:ext cx="7886700" cy="980172"/>
          </a:xfrm>
        </p:spPr>
        <p:txBody>
          <a:bodyPr>
            <a:normAutofit/>
          </a:bodyPr>
          <a:lstStyle/>
          <a:p>
            <a:pPr algn="ctr"/>
            <a:r>
              <a:rPr lang="ja-JP" altLang="en-US" sz="4950" b="1" dirty="0"/>
              <a:t>実験</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19</a:t>
            </a:fld>
            <a:endParaRPr kumimoji="1" lang="ja-JP" altLang="en-US"/>
          </a:p>
        </p:txBody>
      </p:sp>
    </p:spTree>
    <p:extLst>
      <p:ext uri="{BB962C8B-B14F-4D97-AF65-F5344CB8AC3E}">
        <p14:creationId xmlns:p14="http://schemas.microsoft.com/office/powerpoint/2010/main" val="706471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a:t>Xcos</a:t>
            </a:r>
            <a:r>
              <a:rPr kumimoji="1" lang="ja-JP" altLang="en-US" b="1" dirty="0"/>
              <a:t>によるシミュレーション</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20</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125266"/>
            <a:ext cx="7923817" cy="1880949"/>
          </a:xfrm>
          <a:prstGeom prst="rect">
            <a:avLst/>
          </a:prstGeom>
        </p:spPr>
      </p:pic>
      <p:sp>
        <p:nvSpPr>
          <p:cNvPr id="6" name="テキスト ボックス 5"/>
          <p:cNvSpPr txBox="1"/>
          <p:nvPr/>
        </p:nvSpPr>
        <p:spPr>
          <a:xfrm>
            <a:off x="2868930" y="4143375"/>
            <a:ext cx="6172200" cy="1477328"/>
          </a:xfrm>
          <a:prstGeom prst="rect">
            <a:avLst/>
          </a:prstGeom>
          <a:noFill/>
        </p:spPr>
        <p:txBody>
          <a:bodyPr wrap="square" rtlCol="0">
            <a:spAutoFit/>
          </a:bodyPr>
          <a:lstStyle/>
          <a:p>
            <a:r>
              <a:rPr lang="ja-JP" altLang="en-US" sz="3000" dirty="0"/>
              <a:t>目標値</a:t>
            </a:r>
            <a:endParaRPr lang="en-US" altLang="ja-JP" sz="3000" dirty="0"/>
          </a:p>
          <a:p>
            <a:r>
              <a:rPr lang="ja-JP" altLang="en-US" sz="3000" dirty="0">
                <a:solidFill>
                  <a:srgbClr val="00B050"/>
                </a:solidFill>
              </a:rPr>
              <a:t>電圧</a:t>
            </a:r>
            <a:r>
              <a:rPr lang="ja-JP" altLang="en-US" sz="3000" dirty="0"/>
              <a:t>　　を確認する</a:t>
            </a:r>
            <a:endParaRPr lang="en-US" altLang="ja-JP" sz="3000" dirty="0"/>
          </a:p>
          <a:p>
            <a:r>
              <a:rPr lang="ja-JP" altLang="en-US" sz="3000" dirty="0">
                <a:solidFill>
                  <a:srgbClr val="FF0000"/>
                </a:solidFill>
              </a:rPr>
              <a:t>現在値</a:t>
            </a:r>
          </a:p>
        </p:txBody>
      </p:sp>
    </p:spTree>
    <p:extLst>
      <p:ext uri="{BB962C8B-B14F-4D97-AF65-F5344CB8AC3E}">
        <p14:creationId xmlns:p14="http://schemas.microsoft.com/office/powerpoint/2010/main" val="7208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p:cNvGrpSpPr/>
          <p:nvPr/>
        </p:nvGrpSpPr>
        <p:grpSpPr>
          <a:xfrm>
            <a:off x="2024743" y="934594"/>
            <a:ext cx="7689332" cy="4977784"/>
            <a:chOff x="2976428" y="393158"/>
            <a:chExt cx="9154612" cy="5926352"/>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428" y="393158"/>
              <a:ext cx="9154612" cy="5640249"/>
            </a:xfrm>
            <a:prstGeom prst="rect">
              <a:avLst/>
            </a:prstGeom>
          </p:spPr>
        </p:pic>
        <p:sp>
          <p:nvSpPr>
            <p:cNvPr id="6" name="テキスト ボックス 5"/>
            <p:cNvSpPr txBox="1"/>
            <p:nvPr/>
          </p:nvSpPr>
          <p:spPr>
            <a:xfrm>
              <a:off x="6869704" y="3911020"/>
              <a:ext cx="1368060" cy="492443"/>
            </a:xfrm>
            <a:prstGeom prst="rect">
              <a:avLst/>
            </a:prstGeom>
            <a:solidFill>
              <a:schemeClr val="bg1"/>
            </a:solidFill>
          </p:spPr>
          <p:txBody>
            <a:bodyPr wrap="square" rtlCol="0">
              <a:spAutoFit/>
            </a:bodyPr>
            <a:lstStyle/>
            <a:p>
              <a:pPr algn="ctr"/>
              <a:r>
                <a:rPr lang="ja-JP" altLang="en-US" b="1" dirty="0"/>
                <a:t>電圧</a:t>
              </a:r>
            </a:p>
          </p:txBody>
        </p:sp>
        <p:sp>
          <p:nvSpPr>
            <p:cNvPr id="8" name="テキスト ボックス 7"/>
            <p:cNvSpPr txBox="1"/>
            <p:nvPr/>
          </p:nvSpPr>
          <p:spPr>
            <a:xfrm>
              <a:off x="6869704" y="5827067"/>
              <a:ext cx="1368060" cy="492443"/>
            </a:xfrm>
            <a:prstGeom prst="rect">
              <a:avLst/>
            </a:prstGeom>
            <a:solidFill>
              <a:schemeClr val="bg1"/>
            </a:solidFill>
          </p:spPr>
          <p:txBody>
            <a:bodyPr wrap="square" rtlCol="0">
              <a:spAutoFit/>
            </a:bodyPr>
            <a:lstStyle/>
            <a:p>
              <a:pPr algn="ctr"/>
              <a:r>
                <a:rPr lang="ja-JP" altLang="en-US" b="1" dirty="0"/>
                <a:t>現在値</a:t>
              </a:r>
            </a:p>
          </p:txBody>
        </p:sp>
        <p:sp>
          <p:nvSpPr>
            <p:cNvPr id="9" name="テキスト ボックス 8"/>
            <p:cNvSpPr txBox="1"/>
            <p:nvPr/>
          </p:nvSpPr>
          <p:spPr>
            <a:xfrm>
              <a:off x="6869704" y="2031411"/>
              <a:ext cx="1368060" cy="492443"/>
            </a:xfrm>
            <a:prstGeom prst="rect">
              <a:avLst/>
            </a:prstGeom>
            <a:solidFill>
              <a:schemeClr val="bg1"/>
            </a:solidFill>
          </p:spPr>
          <p:txBody>
            <a:bodyPr wrap="square" rtlCol="0">
              <a:spAutoFit/>
            </a:bodyPr>
            <a:lstStyle/>
            <a:p>
              <a:pPr algn="ctr"/>
              <a:r>
                <a:rPr lang="ja-JP" altLang="en-US" b="1" dirty="0"/>
                <a:t>目標値</a:t>
              </a:r>
            </a:p>
          </p:txBody>
        </p:sp>
      </p:grpSp>
      <p:sp>
        <p:nvSpPr>
          <p:cNvPr id="2" name="タイトル 1"/>
          <p:cNvSpPr>
            <a:spLocks noGrp="1"/>
          </p:cNvSpPr>
          <p:nvPr>
            <p:ph type="title"/>
          </p:nvPr>
        </p:nvSpPr>
        <p:spPr>
          <a:xfrm>
            <a:off x="492673" y="1170489"/>
            <a:ext cx="7886700" cy="994172"/>
          </a:xfrm>
        </p:spPr>
        <p:txBody>
          <a:bodyPr>
            <a:normAutofit/>
          </a:bodyPr>
          <a:lstStyle/>
          <a:p>
            <a:r>
              <a:rPr lang="ja-JP" altLang="en-US" sz="3600" b="1" dirty="0"/>
              <a:t>結果</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21</a:t>
            </a:fld>
            <a:endParaRPr kumimoji="1" lang="ja-JP" altLang="en-US"/>
          </a:p>
        </p:txBody>
      </p:sp>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8721" t="69754" r="62827" b="7778"/>
          <a:stretch/>
        </p:blipFill>
        <p:spPr>
          <a:xfrm>
            <a:off x="175983" y="3289454"/>
            <a:ext cx="2375335" cy="1155633"/>
          </a:xfrm>
          <a:prstGeom prst="rect">
            <a:avLst/>
          </a:prstGeom>
          <a:ln>
            <a:solidFill>
              <a:schemeClr val="tx1"/>
            </a:solidFill>
            <a:prstDash val="lgDashDot"/>
          </a:ln>
        </p:spPr>
      </p:pic>
      <p:cxnSp>
        <p:nvCxnSpPr>
          <p:cNvPr id="7" name="直線矢印コネクタ 6"/>
          <p:cNvCxnSpPr>
            <a:cxnSpLocks/>
            <a:stCxn id="5" idx="3"/>
          </p:cNvCxnSpPr>
          <p:nvPr/>
        </p:nvCxnSpPr>
        <p:spPr>
          <a:xfrm>
            <a:off x="2551318" y="3867271"/>
            <a:ext cx="991982" cy="509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32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12725"/>
            <a:ext cx="7886700" cy="994172"/>
          </a:xfrm>
        </p:spPr>
        <p:txBody>
          <a:bodyPr>
            <a:normAutofit/>
          </a:bodyPr>
          <a:lstStyle/>
          <a:p>
            <a:r>
              <a:rPr lang="ja-JP" altLang="en-US" sz="3600" b="1" dirty="0"/>
              <a:t>正転時と逆転時の電流の比較</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22</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 y="1837969"/>
            <a:ext cx="7209725" cy="4055471"/>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141" y="3046428"/>
            <a:ext cx="2167584" cy="2661302"/>
          </a:xfrm>
          <a:prstGeom prst="rect">
            <a:avLst/>
          </a:prstGeom>
        </p:spPr>
      </p:pic>
    </p:spTree>
    <p:extLst>
      <p:ext uri="{BB962C8B-B14F-4D97-AF65-F5344CB8AC3E}">
        <p14:creationId xmlns:p14="http://schemas.microsoft.com/office/powerpoint/2010/main" val="216757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3600" b="1" dirty="0"/>
              <a:t>電流センサの実験</a:t>
            </a:r>
          </a:p>
        </p:txBody>
      </p:sp>
      <p:sp>
        <p:nvSpPr>
          <p:cNvPr id="4" name="コンテンツ プレースホルダー 3"/>
          <p:cNvSpPr>
            <a:spLocks noGrp="1"/>
          </p:cNvSpPr>
          <p:nvPr>
            <p:ph idx="1"/>
          </p:nvPr>
        </p:nvSpPr>
        <p:spPr/>
        <p:txBody>
          <a:bodyPr/>
          <a:lstStyle/>
          <a:p>
            <a:r>
              <a:rPr lang="ja-JP" altLang="en-US" dirty="0"/>
              <a:t>電流センサで検出した値がどれだけの測定誤差を持つのか確認したところ以下の通りになった。</a:t>
            </a:r>
            <a:endParaRPr kumimoji="1" lang="ja-JP" altLang="en-US" dirty="0"/>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23</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060972306"/>
              </p:ext>
            </p:extLst>
          </p:nvPr>
        </p:nvGraphicFramePr>
        <p:xfrm>
          <a:off x="397328" y="3387895"/>
          <a:ext cx="8203951" cy="1836542"/>
        </p:xfrm>
        <a:graphic>
          <a:graphicData uri="http://schemas.openxmlformats.org/drawingml/2006/table">
            <a:tbl>
              <a:tblPr firstRow="1" bandRow="1">
                <a:tableStyleId>{5C22544A-7EE6-4342-B048-85BDC9FD1C3A}</a:tableStyleId>
              </a:tblPr>
              <a:tblGrid>
                <a:gridCol w="1500896">
                  <a:extLst>
                    <a:ext uri="{9D8B030D-6E8A-4147-A177-3AD203B41FA5}">
                      <a16:colId xmlns:a16="http://schemas.microsoft.com/office/drawing/2014/main" val="41537063"/>
                    </a:ext>
                  </a:extLst>
                </a:gridCol>
                <a:gridCol w="1500896">
                  <a:extLst>
                    <a:ext uri="{9D8B030D-6E8A-4147-A177-3AD203B41FA5}">
                      <a16:colId xmlns:a16="http://schemas.microsoft.com/office/drawing/2014/main" val="1479730874"/>
                    </a:ext>
                  </a:extLst>
                </a:gridCol>
                <a:gridCol w="1588781">
                  <a:extLst>
                    <a:ext uri="{9D8B030D-6E8A-4147-A177-3AD203B41FA5}">
                      <a16:colId xmlns:a16="http://schemas.microsoft.com/office/drawing/2014/main" val="1703944485"/>
                    </a:ext>
                  </a:extLst>
                </a:gridCol>
                <a:gridCol w="1806689">
                  <a:extLst>
                    <a:ext uri="{9D8B030D-6E8A-4147-A177-3AD203B41FA5}">
                      <a16:colId xmlns:a16="http://schemas.microsoft.com/office/drawing/2014/main" val="2159606396"/>
                    </a:ext>
                  </a:extLst>
                </a:gridCol>
                <a:gridCol w="1806689">
                  <a:extLst>
                    <a:ext uri="{9D8B030D-6E8A-4147-A177-3AD203B41FA5}">
                      <a16:colId xmlns:a16="http://schemas.microsoft.com/office/drawing/2014/main" val="3464075987"/>
                    </a:ext>
                  </a:extLst>
                </a:gridCol>
              </a:tblGrid>
              <a:tr h="708660">
                <a:tc>
                  <a:txBody>
                    <a:bodyPr/>
                    <a:lstStyle/>
                    <a:p>
                      <a:endParaRPr kumimoji="1" lang="ja-JP" altLang="en-US" sz="2100" dirty="0"/>
                    </a:p>
                  </a:txBody>
                  <a:tcPr marL="68580" marR="68580" marT="34290" marB="34290"/>
                </a:tc>
                <a:tc>
                  <a:txBody>
                    <a:bodyPr/>
                    <a:lstStyle/>
                    <a:p>
                      <a:r>
                        <a:rPr kumimoji="1" lang="ja-JP" altLang="en-US" sz="2100" dirty="0"/>
                        <a:t>テスター</a:t>
                      </a:r>
                      <a:endParaRPr kumimoji="1" lang="en-US" altLang="ja-JP" sz="2100" dirty="0"/>
                    </a:p>
                    <a:p>
                      <a:r>
                        <a:rPr kumimoji="1" lang="en-US" altLang="ja-JP" sz="2100" dirty="0"/>
                        <a:t>[A]</a:t>
                      </a:r>
                      <a:endParaRPr kumimoji="1" lang="ja-JP" altLang="en-US" sz="2100" dirty="0"/>
                    </a:p>
                  </a:txBody>
                  <a:tcPr marL="68580" marR="68580" marT="34290" marB="34290">
                    <a:solidFill>
                      <a:schemeClr val="accent2"/>
                    </a:solidFill>
                  </a:tcPr>
                </a:tc>
                <a:tc>
                  <a:txBody>
                    <a:bodyPr/>
                    <a:lstStyle/>
                    <a:p>
                      <a:r>
                        <a:rPr kumimoji="1" lang="ja-JP" altLang="en-US" sz="2100" dirty="0"/>
                        <a:t>電流の平均</a:t>
                      </a:r>
                      <a:r>
                        <a:rPr kumimoji="1" lang="en-US" altLang="ja-JP" sz="2100" dirty="0"/>
                        <a:t>[A]</a:t>
                      </a:r>
                      <a:endParaRPr kumimoji="1" lang="ja-JP" altLang="en-US" sz="2100" dirty="0"/>
                    </a:p>
                  </a:txBody>
                  <a:tcPr marL="68580" marR="68580" marT="34290" marB="34290"/>
                </a:tc>
                <a:tc>
                  <a:txBody>
                    <a:bodyPr/>
                    <a:lstStyle/>
                    <a:p>
                      <a:r>
                        <a:rPr kumimoji="1" lang="ja-JP" altLang="en-US" sz="2100" dirty="0"/>
                        <a:t>ノイズの分散</a:t>
                      </a:r>
                      <a:r>
                        <a:rPr kumimoji="1" lang="en-US" altLang="ja-JP" sz="2100" dirty="0"/>
                        <a:t>[A]</a:t>
                      </a:r>
                      <a:endParaRPr kumimoji="1" lang="ja-JP" altLang="en-US" sz="2100" dirty="0"/>
                    </a:p>
                  </a:txBody>
                  <a:tcPr marL="68580" marR="68580" marT="34290" marB="34290"/>
                </a:tc>
                <a:tc>
                  <a:txBody>
                    <a:bodyPr/>
                    <a:lstStyle/>
                    <a:p>
                      <a:r>
                        <a:rPr kumimoji="1" lang="ja-JP" altLang="en-US" sz="2100" dirty="0"/>
                        <a:t>ノイズの平均</a:t>
                      </a:r>
                      <a:r>
                        <a:rPr kumimoji="1" lang="en-US" altLang="ja-JP" sz="2100" dirty="0"/>
                        <a:t>[A]</a:t>
                      </a:r>
                    </a:p>
                  </a:txBody>
                  <a:tcPr marL="68580" marR="68580" marT="34290" marB="34290"/>
                </a:tc>
                <a:extLst>
                  <a:ext uri="{0D108BD9-81ED-4DB2-BD59-A6C34878D82A}">
                    <a16:rowId xmlns:a16="http://schemas.microsoft.com/office/drawing/2014/main" val="1948415417"/>
                  </a:ext>
                </a:extLst>
              </a:tr>
              <a:tr h="563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a:t>正転時</a:t>
                      </a:r>
                    </a:p>
                  </a:txBody>
                  <a:tcPr marL="68580" marR="68580" marT="34290" marB="34290"/>
                </a:tc>
                <a:tc rowSpan="2">
                  <a:txBody>
                    <a:bodyPr/>
                    <a:lstStyle/>
                    <a:p>
                      <a:r>
                        <a:rPr kumimoji="1" lang="en-US" altLang="ja-JP" sz="2100" dirty="0"/>
                        <a:t>0.232</a:t>
                      </a:r>
                      <a:endParaRPr kumimoji="1" lang="ja-JP" altLang="en-US" sz="2100" dirty="0"/>
                    </a:p>
                  </a:txBody>
                  <a:tcPr marL="68580" marR="68580" marT="34290" marB="34290">
                    <a:solidFill>
                      <a:schemeClr val="accent2">
                        <a:lumMod val="60000"/>
                        <a:lumOff val="40000"/>
                      </a:schemeClr>
                    </a:solidFill>
                  </a:tcPr>
                </a:tc>
                <a:tc>
                  <a:txBody>
                    <a:bodyPr/>
                    <a:lstStyle/>
                    <a:p>
                      <a:r>
                        <a:rPr kumimoji="1" lang="en-US" altLang="ja-JP" sz="2100" dirty="0"/>
                        <a:t>0.575</a:t>
                      </a:r>
                      <a:endParaRPr kumimoji="1" lang="ja-JP" altLang="en-US" sz="2100" dirty="0"/>
                    </a:p>
                  </a:txBody>
                  <a:tcPr marL="68580" marR="68580" marT="34290" marB="34290"/>
                </a:tc>
                <a:tc>
                  <a:txBody>
                    <a:bodyPr/>
                    <a:lstStyle/>
                    <a:p>
                      <a:r>
                        <a:rPr kumimoji="1" lang="en-US" altLang="ja-JP" sz="2100" dirty="0"/>
                        <a:t>0.016</a:t>
                      </a:r>
                      <a:endParaRPr kumimoji="1" lang="ja-JP" altLang="en-US" sz="2100" dirty="0"/>
                    </a:p>
                  </a:txBody>
                  <a:tcPr marL="68580" marR="68580" marT="34290" marB="34290"/>
                </a:tc>
                <a:tc>
                  <a:txBody>
                    <a:bodyPr/>
                    <a:lstStyle/>
                    <a:p>
                      <a:r>
                        <a:rPr kumimoji="1" lang="en-US" altLang="ja-JP" sz="2100" dirty="0"/>
                        <a:t>0.343</a:t>
                      </a:r>
                      <a:endParaRPr kumimoji="1" lang="ja-JP" altLang="en-US" sz="2100" dirty="0"/>
                    </a:p>
                  </a:txBody>
                  <a:tcPr marL="68580" marR="68580" marT="34290" marB="34290"/>
                </a:tc>
                <a:extLst>
                  <a:ext uri="{0D108BD9-81ED-4DB2-BD59-A6C34878D82A}">
                    <a16:rowId xmlns:a16="http://schemas.microsoft.com/office/drawing/2014/main" val="545032853"/>
                  </a:ext>
                </a:extLst>
              </a:tr>
              <a:tr h="563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a:t>逆転時</a:t>
                      </a:r>
                    </a:p>
                  </a:txBody>
                  <a:tcPr marL="68580" marR="68580" marT="34290" marB="34290"/>
                </a:tc>
                <a:tc vMerge="1">
                  <a:txBody>
                    <a:bodyPr/>
                    <a:lstStyle/>
                    <a:p>
                      <a:endParaRPr kumimoji="1" lang="ja-JP" altLang="en-US" sz="2800" dirty="0"/>
                    </a:p>
                  </a:txBody>
                  <a:tcPr/>
                </a:tc>
                <a:tc>
                  <a:txBody>
                    <a:bodyPr/>
                    <a:lstStyle/>
                    <a:p>
                      <a:r>
                        <a:rPr kumimoji="1" lang="en-US" altLang="ja-JP" sz="2100" dirty="0"/>
                        <a:t>0.027</a:t>
                      </a:r>
                      <a:endParaRPr kumimoji="1" lang="ja-JP" altLang="en-US" sz="2100" dirty="0"/>
                    </a:p>
                  </a:txBody>
                  <a:tcPr marL="68580" marR="68580" marT="34290" marB="34290"/>
                </a:tc>
                <a:tc>
                  <a:txBody>
                    <a:bodyPr/>
                    <a:lstStyle/>
                    <a:p>
                      <a:r>
                        <a:rPr kumimoji="1" lang="en-US" altLang="ja-JP" sz="2100" dirty="0"/>
                        <a:t>0.002</a:t>
                      </a:r>
                      <a:endParaRPr kumimoji="1" lang="ja-JP" altLang="en-US" sz="2100" dirty="0"/>
                    </a:p>
                  </a:txBody>
                  <a:tcPr marL="68580" marR="68580" marT="34290" marB="34290"/>
                </a:tc>
                <a:tc>
                  <a:txBody>
                    <a:bodyPr/>
                    <a:lstStyle/>
                    <a:p>
                      <a:r>
                        <a:rPr kumimoji="1" lang="en-US" altLang="ja-JP" sz="2100" dirty="0"/>
                        <a:t>-0.205</a:t>
                      </a:r>
                      <a:endParaRPr kumimoji="1" lang="ja-JP" altLang="en-US" sz="2100" dirty="0"/>
                    </a:p>
                  </a:txBody>
                  <a:tcPr marL="68580" marR="68580" marT="34290" marB="34290"/>
                </a:tc>
                <a:extLst>
                  <a:ext uri="{0D108BD9-81ED-4DB2-BD59-A6C34878D82A}">
                    <a16:rowId xmlns:a16="http://schemas.microsoft.com/office/drawing/2014/main" val="582575632"/>
                  </a:ext>
                </a:extLst>
              </a:tr>
            </a:tbl>
          </a:graphicData>
        </a:graphic>
      </p:graphicFrame>
    </p:spTree>
    <p:extLst>
      <p:ext uri="{BB962C8B-B14F-4D97-AF65-F5344CB8AC3E}">
        <p14:creationId xmlns:p14="http://schemas.microsoft.com/office/powerpoint/2010/main" val="381671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3600" b="1" dirty="0"/>
              <a:t>おわりに</a:t>
            </a:r>
          </a:p>
        </p:txBody>
      </p:sp>
      <p:sp>
        <p:nvSpPr>
          <p:cNvPr id="4" name="コンテンツ プレースホルダー 3"/>
          <p:cNvSpPr>
            <a:spLocks noGrp="1"/>
          </p:cNvSpPr>
          <p:nvPr>
            <p:ph idx="1"/>
          </p:nvPr>
        </p:nvSpPr>
        <p:spPr/>
        <p:txBody>
          <a:bodyPr>
            <a:normAutofit/>
          </a:bodyPr>
          <a:lstStyle/>
          <a:p>
            <a:r>
              <a:rPr lang="ja-JP" altLang="en-US" sz="2700" dirty="0"/>
              <a:t>実際のリフトに適用するために</a:t>
            </a:r>
            <a:endParaRPr lang="en-US" altLang="ja-JP" sz="2700" dirty="0"/>
          </a:p>
          <a:p>
            <a:pPr lvl="1"/>
            <a:r>
              <a:rPr lang="ja-JP" altLang="en-US" sz="2100" dirty="0"/>
              <a:t>電流センサのノイズ</a:t>
            </a:r>
            <a:endParaRPr lang="en-US" altLang="ja-JP" sz="2100" dirty="0"/>
          </a:p>
          <a:p>
            <a:pPr lvl="1"/>
            <a:r>
              <a:rPr lang="ja-JP" altLang="en-US" sz="2100" dirty="0"/>
              <a:t>リフトのモデル化誤差</a:t>
            </a:r>
            <a:endParaRPr lang="en-US" altLang="ja-JP" sz="2100" dirty="0"/>
          </a:p>
          <a:p>
            <a:pPr marL="342900" lvl="1" indent="0">
              <a:buNone/>
            </a:pPr>
            <a:r>
              <a:rPr lang="en-US" altLang="ja-JP" sz="2100" dirty="0"/>
              <a:t>	</a:t>
            </a:r>
            <a:r>
              <a:rPr lang="ja-JP" altLang="en-US" sz="3000" dirty="0"/>
              <a:t>→リフトの位置がずれる</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24</a:t>
            </a:fld>
            <a:endParaRPr kumimoji="1" lang="ja-JP" altLang="en-US"/>
          </a:p>
        </p:txBody>
      </p:sp>
    </p:spTree>
    <p:extLst>
      <p:ext uri="{BB962C8B-B14F-4D97-AF65-F5344CB8AC3E}">
        <p14:creationId xmlns:p14="http://schemas.microsoft.com/office/powerpoint/2010/main" val="427954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657225" y="1699022"/>
            <a:ext cx="7829550" cy="1790700"/>
          </a:xfrm>
        </p:spPr>
        <p:txBody>
          <a:bodyPr/>
          <a:lstStyle/>
          <a:p>
            <a:r>
              <a:rPr kumimoji="1" lang="ja-JP" altLang="en-US" dirty="0"/>
              <a:t>ここから先スライドはメモ帳</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3912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12725"/>
            <a:ext cx="7886700" cy="994172"/>
          </a:xfrm>
        </p:spPr>
        <p:txBody>
          <a:bodyPr/>
          <a:lstStyle/>
          <a:p>
            <a:r>
              <a:rPr kumimoji="1" lang="ja-JP" altLang="en-US" dirty="0"/>
              <a:t>正転時と逆転時の電流の比較</a:t>
            </a:r>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26</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450" y="1714501"/>
            <a:ext cx="4246124" cy="3440946"/>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 y="1914799"/>
            <a:ext cx="4479295" cy="3318509"/>
          </a:xfrm>
          <a:prstGeom prst="rect">
            <a:avLst/>
          </a:prstGeom>
        </p:spPr>
      </p:pic>
      <p:sp>
        <p:nvSpPr>
          <p:cNvPr id="6" name="テキスト ボックス 5"/>
          <p:cNvSpPr txBox="1"/>
          <p:nvPr/>
        </p:nvSpPr>
        <p:spPr>
          <a:xfrm>
            <a:off x="1752601" y="5233307"/>
            <a:ext cx="704039" cy="300082"/>
          </a:xfrm>
          <a:prstGeom prst="rect">
            <a:avLst/>
          </a:prstGeom>
          <a:noFill/>
        </p:spPr>
        <p:txBody>
          <a:bodyPr wrap="none" rtlCol="0">
            <a:spAutoFit/>
          </a:bodyPr>
          <a:lstStyle/>
          <a:p>
            <a:r>
              <a:rPr lang="ja-JP" altLang="en-US" sz="1350" dirty="0"/>
              <a:t>正転時</a:t>
            </a:r>
          </a:p>
        </p:txBody>
      </p:sp>
      <p:sp>
        <p:nvSpPr>
          <p:cNvPr id="7" name="テキスト ボックス 6"/>
          <p:cNvSpPr txBox="1"/>
          <p:nvPr/>
        </p:nvSpPr>
        <p:spPr>
          <a:xfrm>
            <a:off x="6286500" y="5094808"/>
            <a:ext cx="704039" cy="300082"/>
          </a:xfrm>
          <a:prstGeom prst="rect">
            <a:avLst/>
          </a:prstGeom>
          <a:noFill/>
        </p:spPr>
        <p:txBody>
          <a:bodyPr wrap="none" rtlCol="0">
            <a:spAutoFit/>
          </a:bodyPr>
          <a:lstStyle/>
          <a:p>
            <a:r>
              <a:rPr lang="ja-JP" altLang="en-US" sz="1350" dirty="0"/>
              <a:t>逆転時</a:t>
            </a:r>
          </a:p>
        </p:txBody>
      </p:sp>
    </p:spTree>
    <p:extLst>
      <p:ext uri="{BB962C8B-B14F-4D97-AF65-F5344CB8AC3E}">
        <p14:creationId xmlns:p14="http://schemas.microsoft.com/office/powerpoint/2010/main" val="355758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センサレス制御の手法</a:t>
            </a:r>
          </a:p>
        </p:txBody>
      </p:sp>
      <p:sp>
        <p:nvSpPr>
          <p:cNvPr id="3" name="コンテンツ プレースホルダー 2"/>
          <p:cNvSpPr>
            <a:spLocks noGrp="1"/>
          </p:cNvSpPr>
          <p:nvPr>
            <p:ph idx="1"/>
          </p:nvPr>
        </p:nvSpPr>
        <p:spPr/>
        <p:txBody>
          <a:bodyPr/>
          <a:lstStyle/>
          <a:p>
            <a:pPr marL="0" indent="0">
              <a:buNone/>
            </a:pPr>
            <a:r>
              <a:rPr kumimoji="1" lang="ja-JP" altLang="en-US" dirty="0"/>
              <a:t>モータの「</a:t>
            </a:r>
            <a:r>
              <a:rPr kumimoji="1" lang="ja-JP" altLang="en-US" dirty="0">
                <a:solidFill>
                  <a:srgbClr val="FFC000"/>
                </a:solidFill>
              </a:rPr>
              <a:t>電流</a:t>
            </a:r>
            <a:r>
              <a:rPr kumimoji="1" lang="ja-JP" altLang="en-US" dirty="0"/>
              <a:t>」と「</a:t>
            </a:r>
            <a:r>
              <a:rPr kumimoji="1" lang="ja-JP" altLang="en-US" dirty="0">
                <a:solidFill>
                  <a:srgbClr val="00B0F0"/>
                </a:solidFill>
              </a:rPr>
              <a:t>電圧</a:t>
            </a:r>
            <a:r>
              <a:rPr kumimoji="1" lang="ja-JP" altLang="en-US" dirty="0"/>
              <a:t>」と「</a:t>
            </a:r>
            <a:r>
              <a:rPr kumimoji="1" lang="ja-JP" altLang="en-US" dirty="0">
                <a:solidFill>
                  <a:srgbClr val="FF0000"/>
                </a:solidFill>
              </a:rPr>
              <a:t>回転数</a:t>
            </a:r>
            <a:r>
              <a:rPr kumimoji="1" lang="ja-JP" altLang="en-US" dirty="0"/>
              <a:t>」には相関がある</a:t>
            </a:r>
            <a:endParaRPr kumimoji="1" lang="en-US" altLang="ja-JP" dirty="0"/>
          </a:p>
          <a:p>
            <a:pPr marL="0" indent="0">
              <a:buNone/>
            </a:pPr>
            <a:r>
              <a:rPr kumimoji="1" lang="ja-JP" altLang="en-US" dirty="0"/>
              <a:t>　→「</a:t>
            </a:r>
            <a:r>
              <a:rPr kumimoji="1" lang="ja-JP" altLang="en-US" dirty="0">
                <a:solidFill>
                  <a:srgbClr val="FFC000"/>
                </a:solidFill>
              </a:rPr>
              <a:t>電流</a:t>
            </a:r>
            <a:r>
              <a:rPr kumimoji="1" lang="ja-JP" altLang="en-US" dirty="0"/>
              <a:t>」「</a:t>
            </a:r>
            <a:r>
              <a:rPr kumimoji="1" lang="ja-JP" altLang="en-US" dirty="0">
                <a:solidFill>
                  <a:srgbClr val="00B0F0"/>
                </a:solidFill>
              </a:rPr>
              <a:t>電圧</a:t>
            </a:r>
            <a:r>
              <a:rPr kumimoji="1" lang="ja-JP" altLang="en-US" dirty="0"/>
              <a:t>」が分かれば「</a:t>
            </a:r>
            <a:r>
              <a:rPr kumimoji="1" lang="ja-JP" altLang="en-US" dirty="0">
                <a:solidFill>
                  <a:srgbClr val="FF0000"/>
                </a:solidFill>
              </a:rPr>
              <a:t>回転数</a:t>
            </a:r>
            <a:r>
              <a:rPr kumimoji="1" lang="ja-JP" altLang="en-US" dirty="0"/>
              <a:t>」が分かる</a:t>
            </a:r>
            <a:endParaRPr kumimoji="1" lang="en-US" altLang="ja-JP" dirty="0"/>
          </a:p>
          <a:p>
            <a:pPr marL="0" indent="0">
              <a:buNone/>
            </a:pPr>
            <a:endParaRPr lang="en-US" altLang="ja-JP" dirty="0"/>
          </a:p>
          <a:p>
            <a:pPr marL="0" indent="0">
              <a:buNone/>
            </a:pPr>
            <a:r>
              <a:rPr lang="ja-JP" altLang="en-US" dirty="0"/>
              <a:t>モータの「</a:t>
            </a:r>
            <a:r>
              <a:rPr lang="ja-JP" altLang="en-US" dirty="0">
                <a:solidFill>
                  <a:srgbClr val="FF0000"/>
                </a:solidFill>
              </a:rPr>
              <a:t>回転数</a:t>
            </a:r>
            <a:r>
              <a:rPr lang="ja-JP" altLang="en-US" dirty="0"/>
              <a:t>」が分かれば「</a:t>
            </a:r>
            <a:r>
              <a:rPr lang="ja-JP" altLang="en-US" dirty="0">
                <a:solidFill>
                  <a:srgbClr val="FF0000"/>
                </a:solidFill>
              </a:rPr>
              <a:t>速度</a:t>
            </a:r>
            <a:r>
              <a:rPr lang="ja-JP" altLang="en-US" dirty="0"/>
              <a:t>」が分かる</a:t>
            </a:r>
            <a:endParaRPr lang="en-US" altLang="ja-JP" dirty="0"/>
          </a:p>
          <a:p>
            <a:pPr marL="0" indent="0">
              <a:buNone/>
            </a:pPr>
            <a:r>
              <a:rPr kumimoji="1" lang="ja-JP" altLang="en-US" dirty="0"/>
              <a:t>「</a:t>
            </a:r>
            <a:r>
              <a:rPr kumimoji="1" lang="ja-JP" altLang="en-US" dirty="0">
                <a:solidFill>
                  <a:srgbClr val="FF0000"/>
                </a:solidFill>
              </a:rPr>
              <a:t>速度</a:t>
            </a:r>
            <a:r>
              <a:rPr kumimoji="1" lang="ja-JP" altLang="en-US" dirty="0"/>
              <a:t>」を積分すれば「</a:t>
            </a:r>
            <a:r>
              <a:rPr kumimoji="1" lang="ja-JP" altLang="en-US" dirty="0">
                <a:solidFill>
                  <a:srgbClr val="00B050"/>
                </a:solidFill>
              </a:rPr>
              <a:t>位置</a:t>
            </a:r>
            <a:r>
              <a:rPr kumimoji="1" lang="ja-JP" altLang="en-US" dirty="0"/>
              <a:t>」が求まる</a:t>
            </a:r>
            <a:endParaRPr kumimoji="1" lang="en-US" altLang="ja-JP" dirty="0"/>
          </a:p>
          <a:p>
            <a:pPr marL="0" indent="0">
              <a:buNone/>
            </a:pPr>
            <a:r>
              <a:rPr lang="ja-JP" altLang="en-US" dirty="0"/>
              <a:t>　</a:t>
            </a:r>
            <a:r>
              <a:rPr lang="ja-JP" altLang="en-US" sz="3600" dirty="0"/>
              <a:t>→「</a:t>
            </a:r>
            <a:r>
              <a:rPr lang="ja-JP" altLang="en-US" sz="3600" dirty="0">
                <a:solidFill>
                  <a:srgbClr val="FFC000"/>
                </a:solidFill>
              </a:rPr>
              <a:t>電流</a:t>
            </a:r>
            <a:r>
              <a:rPr lang="ja-JP" altLang="en-US" sz="3600" dirty="0"/>
              <a:t>」から「</a:t>
            </a:r>
            <a:r>
              <a:rPr lang="ja-JP" altLang="en-US" sz="3600" dirty="0">
                <a:solidFill>
                  <a:srgbClr val="00B050"/>
                </a:solidFill>
              </a:rPr>
              <a:t>位置</a:t>
            </a:r>
            <a:r>
              <a:rPr lang="ja-JP" altLang="en-US" sz="3600" dirty="0"/>
              <a:t>」が分かる</a:t>
            </a: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27</a:t>
            </a:fld>
            <a:endParaRPr kumimoji="1" lang="ja-JP" altLang="en-US"/>
          </a:p>
        </p:txBody>
      </p:sp>
    </p:spTree>
    <p:extLst>
      <p:ext uri="{BB962C8B-B14F-4D97-AF65-F5344CB8AC3E}">
        <p14:creationId xmlns:p14="http://schemas.microsoft.com/office/powerpoint/2010/main" val="271916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以前の問題</a:t>
            </a:r>
          </a:p>
        </p:txBody>
      </p:sp>
      <p:sp>
        <p:nvSpPr>
          <p:cNvPr id="4" name="コンテンツ プレースホルダー 3"/>
          <p:cNvSpPr>
            <a:spLocks noGrp="1"/>
          </p:cNvSpPr>
          <p:nvPr>
            <p:ph idx="1"/>
          </p:nvPr>
        </p:nvSpPr>
        <p:spPr/>
        <p:txBody>
          <a:bodyPr/>
          <a:lstStyle/>
          <a:p>
            <a:pPr marL="0" indent="0">
              <a:buNone/>
            </a:pPr>
            <a:r>
              <a:rPr kumimoji="1" lang="ja-JP" altLang="en-US" dirty="0"/>
              <a:t>システムが安定しない</a:t>
            </a:r>
            <a:endParaRPr kumimoji="1" lang="en-US" altLang="ja-JP" dirty="0"/>
          </a:p>
          <a:p>
            <a:pPr marL="0" indent="0">
              <a:buNone/>
            </a:pPr>
            <a:r>
              <a:rPr lang="en-US" altLang="ja-JP" dirty="0"/>
              <a:t>	</a:t>
            </a:r>
            <a:r>
              <a:rPr lang="ja-JP" altLang="en-US" dirty="0"/>
              <a:t>→ブロック線図、または運動方程式が間違っている</a:t>
            </a:r>
            <a:endParaRPr lang="en-US" altLang="ja-JP" dirty="0"/>
          </a:p>
          <a:p>
            <a:pPr marL="0" indent="0">
              <a:buNone/>
            </a:pPr>
            <a:r>
              <a:rPr lang="en-US" altLang="ja-JP" dirty="0"/>
              <a:t>	</a:t>
            </a:r>
            <a:r>
              <a:rPr lang="ja-JP" altLang="en-US" dirty="0"/>
              <a:t>→状態方程式を修正したところ、安定した</a:t>
            </a:r>
            <a:endParaRPr lang="en-US" altLang="ja-JP" dirty="0"/>
          </a:p>
          <a:p>
            <a:pPr marL="0" indent="0">
              <a:buNone/>
            </a:pPr>
            <a:r>
              <a:rPr lang="ja-JP" altLang="en-US" dirty="0"/>
              <a:t>モデル化誤差、検出誤差の補正方法</a:t>
            </a:r>
            <a:endParaRPr lang="en-US" altLang="ja-JP" dirty="0"/>
          </a:p>
          <a:p>
            <a:pPr marL="0" indent="0">
              <a:buNone/>
            </a:pPr>
            <a:r>
              <a:rPr lang="en-US" altLang="ja-JP" dirty="0"/>
              <a:t>	</a:t>
            </a:r>
            <a:r>
              <a:rPr lang="ja-JP" altLang="en-US" dirty="0"/>
              <a:t>→着手できていない</a:t>
            </a:r>
            <a:endParaRPr lang="en-US" altLang="ja-JP" dirty="0"/>
          </a:p>
          <a:p>
            <a:pPr marL="0" indent="0">
              <a:buNone/>
            </a:pPr>
            <a:r>
              <a:rPr lang="en-US" altLang="ja-JP" dirty="0"/>
              <a:t>	</a:t>
            </a:r>
            <a:r>
              <a:rPr lang="ja-JP" altLang="en-US" dirty="0"/>
              <a:t>→オブザーバはできた　検出誤差の影響は少ない　モデル化誤差については不明</a:t>
            </a:r>
            <a:endParaRPr lang="en-US" altLang="ja-JP" dirty="0"/>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28</a:t>
            </a:fld>
            <a:endParaRPr kumimoji="1" lang="ja-JP" altLang="en-US"/>
          </a:p>
        </p:txBody>
      </p:sp>
    </p:spTree>
    <p:extLst>
      <p:ext uri="{BB962C8B-B14F-4D97-AF65-F5344CB8AC3E}">
        <p14:creationId xmlns:p14="http://schemas.microsoft.com/office/powerpoint/2010/main" val="90576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535207" y="2764550"/>
            <a:ext cx="7886700" cy="956524"/>
          </a:xfrm>
        </p:spPr>
        <p:txBody>
          <a:bodyPr>
            <a:normAutofit/>
          </a:bodyPr>
          <a:lstStyle/>
          <a:p>
            <a:pPr algn="ctr"/>
            <a:r>
              <a:rPr lang="ja-JP" altLang="en-US" sz="4950" b="1" dirty="0"/>
              <a:t>リフトについて</a:t>
            </a:r>
          </a:p>
        </p:txBody>
      </p:sp>
      <p:sp>
        <p:nvSpPr>
          <p:cNvPr id="4" name="テキスト プレースホルダー 3"/>
          <p:cNvSpPr>
            <a:spLocks noGrp="1"/>
          </p:cNvSpPr>
          <p:nvPr>
            <p:ph type="body" idx="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2</a:t>
            </a:fld>
            <a:endParaRPr kumimoji="1" lang="ja-JP" altLang="en-US"/>
          </a:p>
        </p:txBody>
      </p:sp>
    </p:spTree>
    <p:extLst>
      <p:ext uri="{BB962C8B-B14F-4D97-AF65-F5344CB8AC3E}">
        <p14:creationId xmlns:p14="http://schemas.microsoft.com/office/powerpoint/2010/main" val="89772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現在直面している問題</a:t>
            </a:r>
          </a:p>
        </p:txBody>
      </p:sp>
      <p:sp>
        <p:nvSpPr>
          <p:cNvPr id="3" name="コンテンツ プレースホルダー 2"/>
          <p:cNvSpPr>
            <a:spLocks noGrp="1"/>
          </p:cNvSpPr>
          <p:nvPr>
            <p:ph idx="1"/>
          </p:nvPr>
        </p:nvSpPr>
        <p:spPr/>
        <p:txBody>
          <a:bodyPr/>
          <a:lstStyle/>
          <a:p>
            <a:pPr marL="0" indent="0">
              <a:buNone/>
            </a:pPr>
            <a:r>
              <a:rPr kumimoji="1" lang="ja-JP" altLang="en-US" dirty="0"/>
              <a:t>最適制御について</a:t>
            </a:r>
            <a:endParaRPr kumimoji="1" lang="en-US" altLang="ja-JP" dirty="0"/>
          </a:p>
          <a:p>
            <a:pPr marL="0" indent="0">
              <a:buNone/>
            </a:pPr>
            <a:r>
              <a:rPr lang="en-US" altLang="ja-JP" dirty="0"/>
              <a:t>	</a:t>
            </a:r>
            <a:r>
              <a:rPr lang="ja-JP" altLang="en-US" dirty="0"/>
              <a:t>→</a:t>
            </a:r>
            <a:endParaRPr lang="en-US" altLang="ja-JP" dirty="0"/>
          </a:p>
          <a:p>
            <a:pPr marL="0" indent="0">
              <a:buNone/>
            </a:pP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29</a:t>
            </a:fld>
            <a:endParaRPr kumimoji="1" lang="ja-JP" altLang="en-US"/>
          </a:p>
        </p:txBody>
      </p:sp>
    </p:spTree>
    <p:extLst>
      <p:ext uri="{BB962C8B-B14F-4D97-AF65-F5344CB8AC3E}">
        <p14:creationId xmlns:p14="http://schemas.microsoft.com/office/powerpoint/2010/main" val="311181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位置制御とは</a:t>
            </a:r>
          </a:p>
        </p:txBody>
      </p:sp>
      <p:sp>
        <p:nvSpPr>
          <p:cNvPr id="3" name="コンテンツ プレースホルダー 2"/>
          <p:cNvSpPr>
            <a:spLocks noGrp="1"/>
          </p:cNvSpPr>
          <p:nvPr>
            <p:ph idx="1"/>
          </p:nvPr>
        </p:nvSpPr>
        <p:spPr>
          <a:xfrm>
            <a:off x="628650" y="1940719"/>
            <a:ext cx="7886700" cy="3263504"/>
          </a:xfrm>
        </p:spPr>
        <p:txBody>
          <a:bodyPr/>
          <a:lstStyle/>
          <a:p>
            <a:r>
              <a:rPr kumimoji="1" lang="ja-JP" altLang="en-US" dirty="0"/>
              <a:t>目的の場所に対象を素早く正確にもっていく制御</a:t>
            </a:r>
          </a:p>
        </p:txBody>
      </p:sp>
      <p:sp>
        <p:nvSpPr>
          <p:cNvPr id="10" name="スライド番号プレースホルダー 9"/>
          <p:cNvSpPr>
            <a:spLocks noGrp="1"/>
          </p:cNvSpPr>
          <p:nvPr>
            <p:ph type="sldNum" sz="quarter" idx="12"/>
          </p:nvPr>
        </p:nvSpPr>
        <p:spPr/>
        <p:txBody>
          <a:bodyPr/>
          <a:lstStyle/>
          <a:p>
            <a:fld id="{5F453E3E-1EB9-4716-A62F-C8DD3BA82D7E}" type="slidenum">
              <a:rPr kumimoji="1" lang="ja-JP" altLang="en-US" smtClean="0"/>
              <a:t>30</a:t>
            </a:fld>
            <a:endParaRPr kumimoji="1" lang="ja-JP" altLang="en-US"/>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t="3791" b="21235"/>
          <a:stretch/>
        </p:blipFill>
        <p:spPr>
          <a:xfrm>
            <a:off x="816531" y="2685575"/>
            <a:ext cx="1929842" cy="2572227"/>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11334" b="16444"/>
          <a:stretch/>
        </p:blipFill>
        <p:spPr>
          <a:xfrm>
            <a:off x="2934253" y="2685574"/>
            <a:ext cx="2003369" cy="2572227"/>
          </a:xfrm>
          <a:prstGeom prst="rect">
            <a:avLst/>
          </a:prstGeom>
        </p:spPr>
      </p:pic>
      <p:sp>
        <p:nvSpPr>
          <p:cNvPr id="6" name="テキスト ボックス 5"/>
          <p:cNvSpPr txBox="1"/>
          <p:nvPr/>
        </p:nvSpPr>
        <p:spPr>
          <a:xfrm>
            <a:off x="651510" y="5354955"/>
            <a:ext cx="2165985" cy="415498"/>
          </a:xfrm>
          <a:prstGeom prst="rect">
            <a:avLst/>
          </a:prstGeom>
          <a:noFill/>
        </p:spPr>
        <p:txBody>
          <a:bodyPr wrap="square" rtlCol="0">
            <a:spAutoFit/>
          </a:bodyPr>
          <a:lstStyle/>
          <a:p>
            <a:pPr algn="ctr"/>
            <a:r>
              <a:rPr lang="ja-JP" altLang="en-US" sz="2100" dirty="0"/>
              <a:t>ロボットアーム</a:t>
            </a:r>
          </a:p>
        </p:txBody>
      </p:sp>
      <p:sp>
        <p:nvSpPr>
          <p:cNvPr id="7" name="テキスト ボックス 6"/>
          <p:cNvSpPr txBox="1"/>
          <p:nvPr/>
        </p:nvSpPr>
        <p:spPr>
          <a:xfrm>
            <a:off x="2840355" y="5354955"/>
            <a:ext cx="2165985" cy="415498"/>
          </a:xfrm>
          <a:prstGeom prst="rect">
            <a:avLst/>
          </a:prstGeom>
          <a:noFill/>
        </p:spPr>
        <p:txBody>
          <a:bodyPr wrap="square" rtlCol="0">
            <a:spAutoFit/>
          </a:bodyPr>
          <a:lstStyle/>
          <a:p>
            <a:pPr algn="ctr"/>
            <a:r>
              <a:rPr lang="ja-JP" altLang="en-US" sz="2100" dirty="0"/>
              <a:t>ＮＣ工作機械</a:t>
            </a:r>
          </a:p>
        </p:txBody>
      </p:sp>
      <p:sp>
        <p:nvSpPr>
          <p:cNvPr id="8" name="テキスト ボックス 7"/>
          <p:cNvSpPr txBox="1"/>
          <p:nvPr/>
        </p:nvSpPr>
        <p:spPr>
          <a:xfrm>
            <a:off x="5875020" y="3613897"/>
            <a:ext cx="2983230" cy="1015663"/>
          </a:xfrm>
          <a:prstGeom prst="rect">
            <a:avLst/>
          </a:prstGeom>
          <a:noFill/>
        </p:spPr>
        <p:txBody>
          <a:bodyPr wrap="square" rtlCol="0">
            <a:spAutoFit/>
          </a:bodyPr>
          <a:lstStyle/>
          <a:p>
            <a:pPr algn="ctr"/>
            <a:r>
              <a:rPr lang="ja-JP" altLang="en-US" sz="3000" dirty="0"/>
              <a:t>位置を</a:t>
            </a:r>
            <a:endParaRPr lang="en-US" altLang="ja-JP" sz="3000" dirty="0"/>
          </a:p>
          <a:p>
            <a:pPr algn="ctr"/>
            <a:r>
              <a:rPr lang="ja-JP" altLang="en-US" sz="3000" dirty="0"/>
              <a:t>フィードバック</a:t>
            </a:r>
          </a:p>
        </p:txBody>
      </p:sp>
      <p:sp>
        <p:nvSpPr>
          <p:cNvPr id="9" name="矢印: 右 8"/>
          <p:cNvSpPr/>
          <p:nvPr/>
        </p:nvSpPr>
        <p:spPr>
          <a:xfrm>
            <a:off x="5160645" y="3228737"/>
            <a:ext cx="714375" cy="148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35048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フィードバック制御とは</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31</a:t>
            </a:fld>
            <a:endParaRPr kumimoji="1" lang="ja-JP" altLang="en-US"/>
          </a:p>
        </p:txBody>
      </p:sp>
      <p:sp>
        <p:nvSpPr>
          <p:cNvPr id="3" name="正方形/長方形 2"/>
          <p:cNvSpPr/>
          <p:nvPr/>
        </p:nvSpPr>
        <p:spPr>
          <a:xfrm>
            <a:off x="-291465" y="3549015"/>
            <a:ext cx="9515475" cy="13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 name="部分円 4"/>
          <p:cNvSpPr/>
          <p:nvPr/>
        </p:nvSpPr>
        <p:spPr>
          <a:xfrm rot="2700000">
            <a:off x="222884" y="3701548"/>
            <a:ext cx="474345" cy="474345"/>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6" name="円弧 5"/>
          <p:cNvSpPr/>
          <p:nvPr/>
        </p:nvSpPr>
        <p:spPr>
          <a:xfrm>
            <a:off x="-2668905" y="3948378"/>
            <a:ext cx="6595110" cy="2397443"/>
          </a:xfrm>
          <a:prstGeom prst="arc">
            <a:avLst>
              <a:gd name="adj1" fmla="val 16200000"/>
              <a:gd name="adj2" fmla="val 21465122"/>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7" name="部分円 6"/>
          <p:cNvSpPr/>
          <p:nvPr/>
        </p:nvSpPr>
        <p:spPr>
          <a:xfrm rot="6289889">
            <a:off x="3807275" y="4989196"/>
            <a:ext cx="474345" cy="474345"/>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8" name="部分円 7"/>
          <p:cNvSpPr/>
          <p:nvPr/>
        </p:nvSpPr>
        <p:spPr>
          <a:xfrm rot="2700000">
            <a:off x="222884" y="3030722"/>
            <a:ext cx="474345" cy="474345"/>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9" name="部分円 8"/>
          <p:cNvSpPr/>
          <p:nvPr/>
        </p:nvSpPr>
        <p:spPr>
          <a:xfrm rot="2700000">
            <a:off x="4664607" y="3030722"/>
            <a:ext cx="474345" cy="474345"/>
          </a:xfrm>
          <a:prstGeom prst="pie">
            <a:avLst/>
          </a:prstGeom>
          <a:solidFill>
            <a:srgbClr val="FFFF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cxnSp>
        <p:nvCxnSpPr>
          <p:cNvPr id="11" name="直線矢印コネクタ 10"/>
          <p:cNvCxnSpPr/>
          <p:nvPr/>
        </p:nvCxnSpPr>
        <p:spPr>
          <a:xfrm>
            <a:off x="674370" y="3257550"/>
            <a:ext cx="393763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17183" y="2565842"/>
            <a:ext cx="2326005" cy="415498"/>
          </a:xfrm>
          <a:prstGeom prst="rect">
            <a:avLst/>
          </a:prstGeom>
          <a:noFill/>
        </p:spPr>
        <p:txBody>
          <a:bodyPr wrap="square" rtlCol="0">
            <a:spAutoFit/>
          </a:bodyPr>
          <a:lstStyle/>
          <a:p>
            <a:r>
              <a:rPr lang="ja-JP" altLang="en-US" sz="2100" dirty="0"/>
              <a:t>前を向いて歩く</a:t>
            </a:r>
          </a:p>
        </p:txBody>
      </p:sp>
      <p:sp>
        <p:nvSpPr>
          <p:cNvPr id="13" name="テキスト ボックス 12"/>
          <p:cNvSpPr txBox="1"/>
          <p:nvPr/>
        </p:nvSpPr>
        <p:spPr>
          <a:xfrm>
            <a:off x="317183" y="4362151"/>
            <a:ext cx="2326005" cy="415498"/>
          </a:xfrm>
          <a:prstGeom prst="rect">
            <a:avLst/>
          </a:prstGeom>
          <a:noFill/>
        </p:spPr>
        <p:txBody>
          <a:bodyPr wrap="square" rtlCol="0">
            <a:spAutoFit/>
          </a:bodyPr>
          <a:lstStyle/>
          <a:p>
            <a:r>
              <a:rPr lang="ja-JP" altLang="en-US" sz="2100" dirty="0" err="1"/>
              <a:t>ながら</a:t>
            </a:r>
            <a:r>
              <a:rPr lang="ja-JP" altLang="en-US" sz="2100" dirty="0"/>
              <a:t>歩きをする</a:t>
            </a:r>
          </a:p>
        </p:txBody>
      </p:sp>
      <p:sp>
        <p:nvSpPr>
          <p:cNvPr id="14" name="テキスト ボックス 13"/>
          <p:cNvSpPr txBox="1"/>
          <p:nvPr/>
        </p:nvSpPr>
        <p:spPr>
          <a:xfrm>
            <a:off x="5349240" y="3829050"/>
            <a:ext cx="2623185" cy="1477328"/>
          </a:xfrm>
          <a:prstGeom prst="rect">
            <a:avLst/>
          </a:prstGeom>
          <a:noFill/>
        </p:spPr>
        <p:txBody>
          <a:bodyPr wrap="square" rtlCol="0">
            <a:spAutoFit/>
          </a:bodyPr>
          <a:lstStyle/>
          <a:p>
            <a:r>
              <a:rPr lang="ja-JP" altLang="en-US" dirty="0"/>
              <a:t>地面の状況</a:t>
            </a:r>
            <a:endParaRPr lang="en-US" altLang="ja-JP" dirty="0"/>
          </a:p>
          <a:p>
            <a:r>
              <a:rPr lang="ja-JP" altLang="en-US" dirty="0"/>
              <a:t>左右の脚力の違い</a:t>
            </a:r>
            <a:endParaRPr lang="en-US" altLang="ja-JP" dirty="0"/>
          </a:p>
          <a:p>
            <a:r>
              <a:rPr lang="ja-JP" altLang="en-US" dirty="0"/>
              <a:t>重い荷物を持っていた</a:t>
            </a:r>
            <a:endParaRPr lang="en-US" altLang="ja-JP" dirty="0"/>
          </a:p>
          <a:p>
            <a:r>
              <a:rPr lang="ja-JP" altLang="en-US" dirty="0"/>
              <a:t>人にぶつかった</a:t>
            </a:r>
            <a:endParaRPr lang="en-US" altLang="ja-JP" dirty="0"/>
          </a:p>
          <a:p>
            <a:r>
              <a:rPr lang="en-US" altLang="ja-JP" dirty="0" err="1"/>
              <a:t>etc</a:t>
            </a:r>
            <a:r>
              <a:rPr lang="en-US" altLang="ja-JP" dirty="0"/>
              <a:t>…</a:t>
            </a:r>
            <a:endParaRPr lang="ja-JP" altLang="en-US" dirty="0"/>
          </a:p>
        </p:txBody>
      </p:sp>
      <p:sp>
        <p:nvSpPr>
          <p:cNvPr id="17" name="テキスト ボックス 16"/>
          <p:cNvSpPr txBox="1"/>
          <p:nvPr/>
        </p:nvSpPr>
        <p:spPr>
          <a:xfrm>
            <a:off x="5349240" y="2314575"/>
            <a:ext cx="2623185" cy="923330"/>
          </a:xfrm>
          <a:prstGeom prst="rect">
            <a:avLst/>
          </a:prstGeom>
          <a:noFill/>
        </p:spPr>
        <p:txBody>
          <a:bodyPr wrap="square" rtlCol="0">
            <a:spAutoFit/>
          </a:bodyPr>
          <a:lstStyle/>
          <a:p>
            <a:r>
              <a:rPr lang="ja-JP" altLang="en-US" dirty="0"/>
              <a:t>目がずれを認識</a:t>
            </a:r>
            <a:endParaRPr lang="en-US" altLang="ja-JP" dirty="0"/>
          </a:p>
          <a:p>
            <a:r>
              <a:rPr lang="ja-JP" altLang="en-US" dirty="0"/>
              <a:t>→足の力を調整</a:t>
            </a:r>
            <a:endParaRPr lang="en-US" altLang="ja-JP" dirty="0"/>
          </a:p>
          <a:p>
            <a:r>
              <a:rPr lang="ja-JP" altLang="en-US" dirty="0"/>
              <a:t>→ずれが補正される</a:t>
            </a:r>
          </a:p>
        </p:txBody>
      </p:sp>
      <p:sp>
        <p:nvSpPr>
          <p:cNvPr id="10" name="直方体 9"/>
          <p:cNvSpPr/>
          <p:nvPr/>
        </p:nvSpPr>
        <p:spPr>
          <a:xfrm rot="2253754">
            <a:off x="564958" y="3933847"/>
            <a:ext cx="120590" cy="401627"/>
          </a:xfrm>
          <a:prstGeom prst="cube">
            <a:avLst>
              <a:gd name="adj" fmla="val 79568"/>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直方体 15"/>
          <p:cNvSpPr/>
          <p:nvPr/>
        </p:nvSpPr>
        <p:spPr>
          <a:xfrm rot="5726560">
            <a:off x="3899799" y="5236467"/>
            <a:ext cx="120590" cy="401627"/>
          </a:xfrm>
          <a:prstGeom prst="cube">
            <a:avLst>
              <a:gd name="adj" fmla="val 79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287820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電流を検出して回転数を算出する</a:t>
            </a:r>
          </a:p>
        </p:txBody>
      </p:sp>
      <p:sp>
        <p:nvSpPr>
          <p:cNvPr id="25" name="スライド番号プレースホルダー 24"/>
          <p:cNvSpPr>
            <a:spLocks noGrp="1"/>
          </p:cNvSpPr>
          <p:nvPr>
            <p:ph type="sldNum" sz="quarter" idx="12"/>
          </p:nvPr>
        </p:nvSpPr>
        <p:spPr/>
        <p:txBody>
          <a:bodyPr/>
          <a:lstStyle/>
          <a:p>
            <a:fld id="{5F453E3E-1EB9-4716-A62F-C8DD3BA82D7E}" type="slidenum">
              <a:rPr kumimoji="1" lang="ja-JP" altLang="en-US" smtClean="0"/>
              <a:t>32</a:t>
            </a:fld>
            <a:endParaRPr kumimoji="1" lang="ja-JP" altLang="en-US"/>
          </a:p>
        </p:txBody>
      </p:sp>
      <p:grpSp>
        <p:nvGrpSpPr>
          <p:cNvPr id="3" name="グループ化 2"/>
          <p:cNvGrpSpPr/>
          <p:nvPr/>
        </p:nvGrpSpPr>
        <p:grpSpPr>
          <a:xfrm>
            <a:off x="1158278" y="2710535"/>
            <a:ext cx="2607560" cy="2479723"/>
            <a:chOff x="5950130" y="3049961"/>
            <a:chExt cx="3027740" cy="2670204"/>
          </a:xfrm>
        </p:grpSpPr>
        <p:cxnSp>
          <p:nvCxnSpPr>
            <p:cNvPr id="4" name="直線コネクタ 3"/>
            <p:cNvCxnSpPr/>
            <p:nvPr/>
          </p:nvCxnSpPr>
          <p:spPr>
            <a:xfrm>
              <a:off x="6153665" y="3218935"/>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6153665" y="5189512"/>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966473" y="3224788"/>
              <a:ext cx="0" cy="327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楕円 6"/>
            <p:cNvSpPr/>
            <p:nvPr/>
          </p:nvSpPr>
          <p:spPr>
            <a:xfrm>
              <a:off x="6793025" y="3558420"/>
              <a:ext cx="371608" cy="37160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ysClr val="windowText" lastClr="000000"/>
                  </a:solidFill>
                </a:rPr>
                <a:t>M</a:t>
              </a:r>
              <a:endParaRPr lang="ja-JP" altLang="en-US" sz="1350" dirty="0">
                <a:solidFill>
                  <a:sysClr val="windowText" lastClr="000000"/>
                </a:solidFill>
              </a:endParaRPr>
            </a:p>
          </p:txBody>
        </p:sp>
        <p:sp>
          <p:nvSpPr>
            <p:cNvPr id="8" name="正方形/長方形 7"/>
            <p:cNvSpPr/>
            <p:nvPr/>
          </p:nvSpPr>
          <p:spPr>
            <a:xfrm>
              <a:off x="6885927" y="4469730"/>
              <a:ext cx="185804" cy="4139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9" name="直線コネクタ 8"/>
            <p:cNvCxnSpPr>
              <a:stCxn id="7" idx="4"/>
            </p:cNvCxnSpPr>
            <p:nvPr/>
          </p:nvCxnSpPr>
          <p:spPr>
            <a:xfrm>
              <a:off x="6978829" y="3930028"/>
              <a:ext cx="1381" cy="539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p:cNvCxnSpPr>
            <p:nvPr/>
          </p:nvCxnSpPr>
          <p:spPr>
            <a:xfrm>
              <a:off x="6978829" y="4883681"/>
              <a:ext cx="1381" cy="3058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978829" y="4182762"/>
              <a:ext cx="6947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7620823" y="4182762"/>
              <a:ext cx="0" cy="10067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7808443" y="3049961"/>
              <a:ext cx="611660" cy="298277"/>
            </a:xfrm>
            <a:prstGeom prst="rect">
              <a:avLst/>
            </a:prstGeom>
            <a:noFill/>
          </p:spPr>
          <p:txBody>
            <a:bodyPr wrap="square" rtlCol="0">
              <a:spAutoFit/>
            </a:bodyPr>
            <a:lstStyle/>
            <a:p>
              <a:r>
                <a:rPr lang="en-US" altLang="ja-JP" sz="1200" dirty="0" err="1"/>
                <a:t>Vcc</a:t>
              </a:r>
              <a:endParaRPr lang="ja-JP" altLang="en-US" sz="1350" dirty="0"/>
            </a:p>
          </p:txBody>
        </p:sp>
        <p:sp>
          <p:nvSpPr>
            <p:cNvPr id="14" name="テキスト ボックス 13"/>
            <p:cNvSpPr txBox="1"/>
            <p:nvPr/>
          </p:nvSpPr>
          <p:spPr>
            <a:xfrm>
              <a:off x="7808443" y="5020235"/>
              <a:ext cx="611660" cy="298277"/>
            </a:xfrm>
            <a:prstGeom prst="rect">
              <a:avLst/>
            </a:prstGeom>
            <a:noFill/>
          </p:spPr>
          <p:txBody>
            <a:bodyPr wrap="square" rtlCol="0">
              <a:spAutoFit/>
            </a:bodyPr>
            <a:lstStyle/>
            <a:p>
              <a:r>
                <a:rPr lang="en-US" altLang="ja-JP" sz="1200" dirty="0"/>
                <a:t>GND</a:t>
              </a:r>
              <a:endParaRPr lang="ja-JP" altLang="en-US" sz="1350" dirty="0"/>
            </a:p>
          </p:txBody>
        </p:sp>
        <p:sp>
          <p:nvSpPr>
            <p:cNvPr id="15" name="テキスト ボックス 14"/>
            <p:cNvSpPr txBox="1"/>
            <p:nvPr/>
          </p:nvSpPr>
          <p:spPr>
            <a:xfrm>
              <a:off x="7000329" y="4492039"/>
              <a:ext cx="639360" cy="323133"/>
            </a:xfrm>
            <a:prstGeom prst="rect">
              <a:avLst/>
            </a:prstGeom>
            <a:noFill/>
          </p:spPr>
          <p:txBody>
            <a:bodyPr wrap="square" rtlCol="0">
              <a:spAutoFit/>
            </a:bodyPr>
            <a:lstStyle/>
            <a:p>
              <a:r>
                <a:rPr lang="en-US" altLang="ja-JP" sz="1350" dirty="0"/>
                <a:t>R</a:t>
              </a:r>
              <a:r>
                <a:rPr lang="en-US" altLang="ja-JP" sz="1050" dirty="0"/>
                <a:t>[Ω]</a:t>
              </a:r>
              <a:endParaRPr lang="ja-JP" altLang="en-US" sz="1350" dirty="0"/>
            </a:p>
          </p:txBody>
        </p:sp>
        <p:sp>
          <p:nvSpPr>
            <p:cNvPr id="16" name="テキスト ボックス 15"/>
            <p:cNvSpPr txBox="1"/>
            <p:nvPr/>
          </p:nvSpPr>
          <p:spPr>
            <a:xfrm>
              <a:off x="7595186" y="4492039"/>
              <a:ext cx="639360" cy="323133"/>
            </a:xfrm>
            <a:prstGeom prst="rect">
              <a:avLst/>
            </a:prstGeom>
            <a:noFill/>
          </p:spPr>
          <p:txBody>
            <a:bodyPr wrap="square" rtlCol="0">
              <a:spAutoFit/>
            </a:bodyPr>
            <a:lstStyle/>
            <a:p>
              <a:r>
                <a:rPr lang="en-US" altLang="ja-JP" sz="1350" dirty="0"/>
                <a:t>E</a:t>
              </a:r>
              <a:r>
                <a:rPr lang="en-US" altLang="ja-JP" sz="1050" dirty="0"/>
                <a:t>[v]</a:t>
              </a:r>
              <a:endParaRPr lang="ja-JP" altLang="en-US" sz="1350" dirty="0"/>
            </a:p>
          </p:txBody>
        </p:sp>
        <p:sp>
          <p:nvSpPr>
            <p:cNvPr id="17" name="テキスト ボックス 16"/>
            <p:cNvSpPr txBox="1"/>
            <p:nvPr/>
          </p:nvSpPr>
          <p:spPr>
            <a:xfrm>
              <a:off x="5950130" y="5397032"/>
              <a:ext cx="2032686" cy="323133"/>
            </a:xfrm>
            <a:prstGeom prst="rect">
              <a:avLst/>
            </a:prstGeom>
            <a:noFill/>
          </p:spPr>
          <p:txBody>
            <a:bodyPr wrap="square" rtlCol="0">
              <a:spAutoFit/>
            </a:bodyPr>
            <a:lstStyle/>
            <a:p>
              <a:pPr algn="ctr"/>
              <a:r>
                <a:rPr lang="ja-JP" altLang="en-US" sz="1350" dirty="0"/>
                <a:t>電流計測回路</a:t>
              </a:r>
            </a:p>
          </p:txBody>
        </p:sp>
        <p:cxnSp>
          <p:nvCxnSpPr>
            <p:cNvPr id="18" name="直線矢印コネクタ 17"/>
            <p:cNvCxnSpPr/>
            <p:nvPr/>
          </p:nvCxnSpPr>
          <p:spPr>
            <a:xfrm>
              <a:off x="6672789" y="3448765"/>
              <a:ext cx="0" cy="1467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186450" y="4013617"/>
              <a:ext cx="639360" cy="323133"/>
            </a:xfrm>
            <a:prstGeom prst="rect">
              <a:avLst/>
            </a:prstGeom>
            <a:noFill/>
          </p:spPr>
          <p:txBody>
            <a:bodyPr wrap="square" rtlCol="0">
              <a:spAutoFit/>
            </a:bodyPr>
            <a:lstStyle/>
            <a:p>
              <a:r>
                <a:rPr lang="en-US" altLang="ja-JP" sz="1350" dirty="0"/>
                <a:t>I</a:t>
              </a:r>
              <a:r>
                <a:rPr lang="en-US" altLang="ja-JP" sz="1050" dirty="0"/>
                <a:t>[A]</a:t>
              </a:r>
              <a:endParaRPr lang="ja-JP" altLang="en-US" sz="1350" dirty="0"/>
            </a:p>
          </p:txBody>
        </p:sp>
        <p:sp>
          <p:nvSpPr>
            <p:cNvPr id="20" name="テキスト ボックス 19"/>
            <p:cNvSpPr txBox="1"/>
            <p:nvPr/>
          </p:nvSpPr>
          <p:spPr>
            <a:xfrm>
              <a:off x="7737017" y="3524767"/>
              <a:ext cx="1240853" cy="397702"/>
            </a:xfrm>
            <a:prstGeom prst="rect">
              <a:avLst/>
            </a:prstGeom>
            <a:noFill/>
          </p:spPr>
          <p:txBody>
            <a:bodyPr wrap="square" rtlCol="0">
              <a:spAutoFit/>
            </a:bodyPr>
            <a:lstStyle/>
            <a:p>
              <a:pPr algn="ctr"/>
              <a:r>
                <a:rPr lang="en-US" altLang="ja-JP" dirty="0"/>
                <a:t>I</a:t>
              </a:r>
              <a:r>
                <a:rPr lang="ja-JP" altLang="en-US" dirty="0"/>
                <a:t> </a:t>
              </a:r>
              <a:r>
                <a:rPr lang="en-US" altLang="ja-JP" dirty="0"/>
                <a:t>=</a:t>
              </a:r>
              <a:r>
                <a:rPr lang="ja-JP" altLang="en-US" dirty="0"/>
                <a:t> </a:t>
              </a:r>
              <a:r>
                <a:rPr lang="en-US" altLang="ja-JP" dirty="0"/>
                <a:t>E/R</a:t>
              </a:r>
              <a:endParaRPr lang="ja-JP" altLang="en-US" dirty="0"/>
            </a:p>
          </p:txBody>
        </p:sp>
      </p:grpSp>
      <p:sp>
        <p:nvSpPr>
          <p:cNvPr id="21" name="テキスト ボックス 20"/>
          <p:cNvSpPr txBox="1"/>
          <p:nvPr/>
        </p:nvSpPr>
        <p:spPr>
          <a:xfrm>
            <a:off x="4187681" y="2501769"/>
            <a:ext cx="3425205" cy="1015663"/>
          </a:xfrm>
          <a:prstGeom prst="rect">
            <a:avLst/>
          </a:prstGeom>
          <a:noFill/>
        </p:spPr>
        <p:txBody>
          <a:bodyPr wrap="square" rtlCol="0">
            <a:spAutoFit/>
          </a:bodyPr>
          <a:lstStyle/>
          <a:p>
            <a:r>
              <a:rPr lang="ja-JP" altLang="en-US" sz="3000" dirty="0"/>
              <a:t>・組み付け簡単</a:t>
            </a:r>
            <a:endParaRPr lang="en-US" altLang="ja-JP" sz="3000" dirty="0"/>
          </a:p>
          <a:p>
            <a:r>
              <a:rPr lang="ja-JP" altLang="en-US" sz="3000" dirty="0"/>
              <a:t>・金属加工要らず</a:t>
            </a:r>
            <a:endParaRPr lang="en-US" altLang="ja-JP" sz="3000" dirty="0"/>
          </a:p>
        </p:txBody>
      </p:sp>
      <p:sp>
        <p:nvSpPr>
          <p:cNvPr id="22" name="テキスト ボックス 21"/>
          <p:cNvSpPr txBox="1"/>
          <p:nvPr/>
        </p:nvSpPr>
        <p:spPr>
          <a:xfrm>
            <a:off x="4187681" y="2175017"/>
            <a:ext cx="658639" cy="369332"/>
          </a:xfrm>
          <a:prstGeom prst="rect">
            <a:avLst/>
          </a:prstGeom>
          <a:noFill/>
        </p:spPr>
        <p:txBody>
          <a:bodyPr wrap="square" rtlCol="0">
            <a:spAutoFit/>
          </a:bodyPr>
          <a:lstStyle/>
          <a:p>
            <a:r>
              <a:rPr lang="ja-JP" altLang="en-US" dirty="0"/>
              <a:t>利点</a:t>
            </a:r>
          </a:p>
        </p:txBody>
      </p:sp>
      <p:sp>
        <p:nvSpPr>
          <p:cNvPr id="23" name="テキスト ボックス 22"/>
          <p:cNvSpPr txBox="1"/>
          <p:nvPr/>
        </p:nvSpPr>
        <p:spPr>
          <a:xfrm>
            <a:off x="4187681" y="4339670"/>
            <a:ext cx="3723937" cy="600164"/>
          </a:xfrm>
          <a:prstGeom prst="rect">
            <a:avLst/>
          </a:prstGeom>
          <a:noFill/>
        </p:spPr>
        <p:txBody>
          <a:bodyPr wrap="square" rtlCol="0">
            <a:spAutoFit/>
          </a:bodyPr>
          <a:lstStyle/>
          <a:p>
            <a:r>
              <a:rPr lang="ja-JP" altLang="en-US" sz="3300" dirty="0"/>
              <a:t>・</a:t>
            </a:r>
            <a:r>
              <a:rPr lang="ja-JP" altLang="en-US" sz="2700" dirty="0"/>
              <a:t>電流計が必要</a:t>
            </a:r>
            <a:endParaRPr lang="en-US" altLang="ja-JP" sz="3300" dirty="0"/>
          </a:p>
        </p:txBody>
      </p:sp>
      <p:sp>
        <p:nvSpPr>
          <p:cNvPr id="24" name="テキスト ボックス 23"/>
          <p:cNvSpPr txBox="1"/>
          <p:nvPr/>
        </p:nvSpPr>
        <p:spPr>
          <a:xfrm>
            <a:off x="4187681" y="4012919"/>
            <a:ext cx="658639" cy="369332"/>
          </a:xfrm>
          <a:prstGeom prst="rect">
            <a:avLst/>
          </a:prstGeom>
          <a:noFill/>
        </p:spPr>
        <p:txBody>
          <a:bodyPr wrap="square" rtlCol="0">
            <a:spAutoFit/>
          </a:bodyPr>
          <a:lstStyle/>
          <a:p>
            <a:r>
              <a:rPr lang="ja-JP" altLang="en-US" dirty="0"/>
              <a:t>欠点</a:t>
            </a:r>
          </a:p>
        </p:txBody>
      </p:sp>
    </p:spTree>
    <p:extLst>
      <p:ext uri="{BB962C8B-B14F-4D97-AF65-F5344CB8AC3E}">
        <p14:creationId xmlns:p14="http://schemas.microsoft.com/office/powerpoint/2010/main" val="101764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ロボコンのルール</a:t>
            </a:r>
          </a:p>
        </p:txBody>
      </p:sp>
      <p:sp>
        <p:nvSpPr>
          <p:cNvPr id="3" name="コンテンツ プレースホルダー 2"/>
          <p:cNvSpPr>
            <a:spLocks noGrp="1"/>
          </p:cNvSpPr>
          <p:nvPr>
            <p:ph idx="1"/>
          </p:nvPr>
        </p:nvSpPr>
        <p:spPr>
          <a:xfrm>
            <a:off x="268014" y="2264399"/>
            <a:ext cx="7886700" cy="3263504"/>
          </a:xfrm>
        </p:spPr>
        <p:txBody>
          <a:bodyPr/>
          <a:lstStyle/>
          <a:p>
            <a:r>
              <a:rPr lang="ja-JP" altLang="en-US" sz="2400" b="1" dirty="0"/>
              <a:t>高く箱を積み上げたチームの勝利</a:t>
            </a:r>
            <a:endParaRPr lang="en-US" altLang="ja-JP" sz="2400" b="1" dirty="0"/>
          </a:p>
          <a:p>
            <a:endParaRPr lang="en-US" altLang="ja-JP" dirty="0"/>
          </a:p>
          <a:p>
            <a:pPr marL="0" indent="0">
              <a:buNone/>
            </a:pPr>
            <a:r>
              <a:rPr kumimoji="1" lang="en-US" altLang="ja-JP" dirty="0"/>
              <a:t>	</a:t>
            </a:r>
            <a:r>
              <a:rPr kumimoji="1" lang="ja-JP" altLang="en-US" dirty="0"/>
              <a:t>→</a:t>
            </a:r>
            <a:r>
              <a:rPr lang="ja-JP" altLang="en-US" sz="3300" dirty="0"/>
              <a:t>箱を持ち上げる</a:t>
            </a:r>
            <a:endParaRPr lang="en-US" altLang="ja-JP" sz="3300" dirty="0"/>
          </a:p>
          <a:p>
            <a:pPr marL="0" indent="0">
              <a:buNone/>
            </a:pPr>
            <a:r>
              <a:rPr lang="en-US" altLang="ja-JP" sz="3300" dirty="0"/>
              <a:t>	</a:t>
            </a:r>
            <a:r>
              <a:rPr lang="ja-JP" altLang="en-US" sz="3300" dirty="0"/>
              <a:t>　リフトが必要</a:t>
            </a:r>
            <a:endParaRPr kumimoji="1" lang="ja-JP" altLang="en-US" dirty="0"/>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3</a:t>
            </a:fld>
            <a:endParaRPr kumimoji="1" lang="ja-JP" altLang="en-US"/>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33148" r="37923"/>
          <a:stretch/>
        </p:blipFill>
        <p:spPr>
          <a:xfrm>
            <a:off x="5311509" y="991961"/>
            <a:ext cx="2475179" cy="4812847"/>
          </a:xfrm>
          <a:prstGeom prst="rect">
            <a:avLst/>
          </a:prstGeom>
        </p:spPr>
      </p:pic>
    </p:spTree>
    <p:extLst>
      <p:ext uri="{BB962C8B-B14F-4D97-AF65-F5344CB8AC3E}">
        <p14:creationId xmlns:p14="http://schemas.microsoft.com/office/powerpoint/2010/main" val="3285525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rotWithShape="1">
          <a:blip r:embed="rId3">
            <a:extLst>
              <a:ext uri="{28A0092B-C50C-407E-A947-70E740481C1C}">
                <a14:useLocalDpi xmlns:a14="http://schemas.microsoft.com/office/drawing/2010/main" val="0"/>
              </a:ext>
            </a:extLst>
          </a:blip>
          <a:srcRect t="19028" r="6971" b="11736"/>
          <a:stretch/>
        </p:blipFill>
        <p:spPr>
          <a:xfrm>
            <a:off x="432707" y="1739169"/>
            <a:ext cx="3291828" cy="4355293"/>
          </a:xfrm>
        </p:spPr>
      </p:pic>
      <p:sp>
        <p:nvSpPr>
          <p:cNvPr id="7" name="タイトル 6"/>
          <p:cNvSpPr>
            <a:spLocks noGrp="1"/>
          </p:cNvSpPr>
          <p:nvPr>
            <p:ph type="title"/>
          </p:nvPr>
        </p:nvSpPr>
        <p:spPr>
          <a:xfrm>
            <a:off x="808264" y="897017"/>
            <a:ext cx="3881302" cy="994172"/>
          </a:xfrm>
        </p:spPr>
        <p:txBody>
          <a:bodyPr>
            <a:normAutofit fontScale="90000"/>
          </a:bodyPr>
          <a:lstStyle/>
          <a:p>
            <a:r>
              <a:rPr kumimoji="1" lang="ja-JP" altLang="en-US" b="1" dirty="0"/>
              <a:t>製作したリフト</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4</a:t>
            </a:fld>
            <a:endParaRPr kumimoji="1" lang="ja-JP" altLang="en-US"/>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10494" t="32333" r="15037" b="26555"/>
          <a:stretch/>
        </p:blipFill>
        <p:spPr>
          <a:xfrm>
            <a:off x="5589269" y="3246120"/>
            <a:ext cx="2154555" cy="2114550"/>
          </a:xfrm>
          <a:prstGeom prst="rect">
            <a:avLst/>
          </a:prstGeom>
        </p:spPr>
      </p:pic>
      <p:sp>
        <p:nvSpPr>
          <p:cNvPr id="11" name="タイトル 6"/>
          <p:cNvSpPr txBox="1">
            <a:spLocks/>
          </p:cNvSpPr>
          <p:nvPr/>
        </p:nvSpPr>
        <p:spPr>
          <a:xfrm>
            <a:off x="5040629" y="2331244"/>
            <a:ext cx="310896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300" b="1" dirty="0"/>
              <a:t>リミットセンサ</a:t>
            </a:r>
          </a:p>
        </p:txBody>
      </p:sp>
      <p:cxnSp>
        <p:nvCxnSpPr>
          <p:cNvPr id="13" name="直線矢印コネクタ 12"/>
          <p:cNvCxnSpPr>
            <a:cxnSpLocks/>
            <a:endCxn id="16" idx="1"/>
          </p:cNvCxnSpPr>
          <p:nvPr/>
        </p:nvCxnSpPr>
        <p:spPr>
          <a:xfrm flipH="1">
            <a:off x="3353811" y="3246120"/>
            <a:ext cx="2235456" cy="1474968"/>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endCxn id="16" idx="4"/>
          </p:cNvCxnSpPr>
          <p:nvPr/>
        </p:nvCxnSpPr>
        <p:spPr>
          <a:xfrm flipH="1" flipV="1">
            <a:off x="3507369" y="4914579"/>
            <a:ext cx="2081900" cy="446092"/>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3290205" y="4687890"/>
            <a:ext cx="434328" cy="22668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3301555" y="2612554"/>
            <a:ext cx="434328" cy="22668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389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3009" y="2773417"/>
            <a:ext cx="7886700" cy="950612"/>
          </a:xfrm>
        </p:spPr>
        <p:txBody>
          <a:bodyPr>
            <a:normAutofit/>
          </a:bodyPr>
          <a:lstStyle/>
          <a:p>
            <a:pPr algn="ctr"/>
            <a:r>
              <a:rPr lang="ja-JP" altLang="en-US" sz="4950" b="1" dirty="0"/>
              <a:t>研究の目的</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5</a:t>
            </a:fld>
            <a:endParaRPr kumimoji="1" lang="ja-JP" altLang="en-US"/>
          </a:p>
        </p:txBody>
      </p:sp>
    </p:spTree>
    <p:extLst>
      <p:ext uri="{BB962C8B-B14F-4D97-AF65-F5344CB8AC3E}">
        <p14:creationId xmlns:p14="http://schemas.microsoft.com/office/powerpoint/2010/main" val="427751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b="1" dirty="0"/>
              <a:t>ロボットの欠点</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6</a:t>
            </a:fld>
            <a:endParaRPr kumimoji="1" lang="ja-JP" altLang="en-US"/>
          </a:p>
        </p:txBody>
      </p:sp>
      <p:cxnSp>
        <p:nvCxnSpPr>
          <p:cNvPr id="19" name="直線コネクタ 18"/>
          <p:cNvCxnSpPr/>
          <p:nvPr/>
        </p:nvCxnSpPr>
        <p:spPr>
          <a:xfrm>
            <a:off x="1824718" y="93685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5092964" y="2166087"/>
            <a:ext cx="3194062" cy="3326436"/>
            <a:chOff x="944335" y="1745116"/>
            <a:chExt cx="4258749" cy="4435248"/>
          </a:xfrm>
        </p:grpSpPr>
        <p:sp>
          <p:nvSpPr>
            <p:cNvPr id="3" name="正方形/長方形 2"/>
            <p:cNvSpPr/>
            <p:nvPr/>
          </p:nvSpPr>
          <p:spPr>
            <a:xfrm>
              <a:off x="944335"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2" name="正方形/長方形 11"/>
            <p:cNvSpPr/>
            <p:nvPr/>
          </p:nvSpPr>
          <p:spPr>
            <a:xfrm>
              <a:off x="1250503"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17" name="グループ化 16"/>
            <p:cNvGrpSpPr/>
            <p:nvPr/>
          </p:nvGrpSpPr>
          <p:grpSpPr>
            <a:xfrm>
              <a:off x="1974736" y="1745116"/>
              <a:ext cx="2994925" cy="4435248"/>
              <a:chOff x="2499640" y="1745116"/>
              <a:chExt cx="2994925" cy="4435248"/>
            </a:xfrm>
          </p:grpSpPr>
          <p:sp>
            <p:nvSpPr>
              <p:cNvPr id="14" name="正方形/長方形 13"/>
              <p:cNvSpPr/>
              <p:nvPr/>
            </p:nvSpPr>
            <p:spPr>
              <a:xfrm>
                <a:off x="2499640" y="1745116"/>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16" name="グループ化 15"/>
              <p:cNvGrpSpPr/>
              <p:nvPr/>
            </p:nvGrpSpPr>
            <p:grpSpPr>
              <a:xfrm>
                <a:off x="2588088" y="2024743"/>
                <a:ext cx="2906477" cy="4155621"/>
                <a:chOff x="1338952" y="2024743"/>
                <a:chExt cx="2906477" cy="4155621"/>
              </a:xfrm>
            </p:grpSpPr>
            <p:sp>
              <p:nvSpPr>
                <p:cNvPr id="15" name="四角形: 1 つの角を切り取る 14"/>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11" name="グループ化 10"/>
                <p:cNvGrpSpPr/>
                <p:nvPr/>
              </p:nvGrpSpPr>
              <p:grpSpPr>
                <a:xfrm>
                  <a:off x="1338952" y="2094819"/>
                  <a:ext cx="2669714" cy="4085545"/>
                  <a:chOff x="1690016" y="2094819"/>
                  <a:chExt cx="2669714" cy="4085545"/>
                </a:xfrm>
              </p:grpSpPr>
              <p:sp>
                <p:nvSpPr>
                  <p:cNvPr id="7" name="楕円 6"/>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楕円 7"/>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四角形: 上の 2 つの角を丸める 9"/>
                  <p:cNvSpPr/>
                  <p:nvPr/>
                </p:nvSpPr>
                <p:spPr>
                  <a:xfrm rot="16200000">
                    <a:off x="1953313" y="1831522"/>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grpSp>
        <p:cxnSp>
          <p:nvCxnSpPr>
            <p:cNvPr id="21" name="直線コネクタ 20"/>
            <p:cNvCxnSpPr>
              <a:cxnSpLocks/>
            </p:cNvCxnSpPr>
            <p:nvPr/>
          </p:nvCxnSpPr>
          <p:spPr>
            <a:xfrm flipH="1">
              <a:off x="944336" y="2911928"/>
              <a:ext cx="19715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cxnSpLocks/>
            </p:cNvCxnSpPr>
            <p:nvPr/>
          </p:nvCxnSpPr>
          <p:spPr>
            <a:xfrm flipH="1">
              <a:off x="944335" y="3086781"/>
              <a:ext cx="19715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矢印: ストライプ 52"/>
            <p:cNvSpPr/>
            <p:nvPr/>
          </p:nvSpPr>
          <p:spPr>
            <a:xfrm rot="10800000">
              <a:off x="260814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grpSp>
        <p:nvGrpSpPr>
          <p:cNvPr id="6" name="グループ化 5"/>
          <p:cNvGrpSpPr/>
          <p:nvPr/>
        </p:nvGrpSpPr>
        <p:grpSpPr>
          <a:xfrm>
            <a:off x="922083" y="2297227"/>
            <a:ext cx="3153933" cy="3195296"/>
            <a:chOff x="6803570" y="1919969"/>
            <a:chExt cx="4205244" cy="4260395"/>
          </a:xfrm>
        </p:grpSpPr>
        <p:sp>
          <p:nvSpPr>
            <p:cNvPr id="24" name="正方形/長方形 23"/>
            <p:cNvSpPr/>
            <p:nvPr/>
          </p:nvSpPr>
          <p:spPr>
            <a:xfrm>
              <a:off x="6803570"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t>丘</a:t>
              </a:r>
              <a:endParaRPr lang="ja-JP" altLang="en-US" sz="1350" dirty="0"/>
            </a:p>
          </p:txBody>
        </p:sp>
        <p:sp>
          <p:nvSpPr>
            <p:cNvPr id="25" name="正方形/長方形 24"/>
            <p:cNvSpPr/>
            <p:nvPr/>
          </p:nvSpPr>
          <p:spPr>
            <a:xfrm>
              <a:off x="7109738"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t>箱</a:t>
              </a:r>
            </a:p>
          </p:txBody>
        </p:sp>
        <p:grpSp>
          <p:nvGrpSpPr>
            <p:cNvPr id="26" name="グループ化 25"/>
            <p:cNvGrpSpPr/>
            <p:nvPr/>
          </p:nvGrpSpPr>
          <p:grpSpPr>
            <a:xfrm>
              <a:off x="7769678" y="1919969"/>
              <a:ext cx="2994924" cy="4260395"/>
              <a:chOff x="2499641" y="1919969"/>
              <a:chExt cx="2994924" cy="4260395"/>
            </a:xfrm>
          </p:grpSpPr>
          <p:sp>
            <p:nvSpPr>
              <p:cNvPr id="27" name="正方形/長方形 26"/>
              <p:cNvSpPr/>
              <p:nvPr/>
            </p:nvSpPr>
            <p:spPr>
              <a:xfrm>
                <a:off x="2499641" y="1919969"/>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8" name="グループ化 27"/>
              <p:cNvGrpSpPr/>
              <p:nvPr/>
            </p:nvGrpSpPr>
            <p:grpSpPr>
              <a:xfrm>
                <a:off x="2588089" y="2024743"/>
                <a:ext cx="2906476" cy="4155621"/>
                <a:chOff x="1338953" y="2024743"/>
                <a:chExt cx="2906476" cy="4155621"/>
              </a:xfrm>
            </p:grpSpPr>
            <p:sp>
              <p:nvSpPr>
                <p:cNvPr id="29" name="四角形: 1 つの角を切り取る 28"/>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0" name="グループ化 29"/>
                <p:cNvGrpSpPr/>
                <p:nvPr/>
              </p:nvGrpSpPr>
              <p:grpSpPr>
                <a:xfrm>
                  <a:off x="1338953" y="2269672"/>
                  <a:ext cx="2669713" cy="3910692"/>
                  <a:chOff x="1690017" y="2269672"/>
                  <a:chExt cx="2669713" cy="3910692"/>
                </a:xfrm>
              </p:grpSpPr>
              <p:sp>
                <p:nvSpPr>
                  <p:cNvPr id="31" name="楕円 30"/>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楕円 31"/>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四角形: 上の 2 つの角を丸める 32"/>
                  <p:cNvSpPr/>
                  <p:nvPr/>
                </p:nvSpPr>
                <p:spPr>
                  <a:xfrm rot="16200000">
                    <a:off x="1953314" y="2006375"/>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grpSp>
        <p:cxnSp>
          <p:nvCxnSpPr>
            <p:cNvPr id="38" name="直線コネクタ 37"/>
            <p:cNvCxnSpPr>
              <a:cxnSpLocks/>
            </p:cNvCxnSpPr>
            <p:nvPr/>
          </p:nvCxnSpPr>
          <p:spPr>
            <a:xfrm flipH="1">
              <a:off x="6969760" y="3086781"/>
              <a:ext cx="172720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爆発: 8 pt 38"/>
            <p:cNvSpPr/>
            <p:nvPr/>
          </p:nvSpPr>
          <p:spPr>
            <a:xfrm>
              <a:off x="7656086" y="2946044"/>
              <a:ext cx="349744" cy="281476"/>
            </a:xfrm>
            <a:prstGeom prst="irregularSeal1">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4" name="矢印: ストライプ 53"/>
            <p:cNvSpPr/>
            <p:nvPr/>
          </p:nvSpPr>
          <p:spPr>
            <a:xfrm rot="10800000">
              <a:off x="841387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Tree>
    <p:extLst>
      <p:ext uri="{BB962C8B-B14F-4D97-AF65-F5344CB8AC3E}">
        <p14:creationId xmlns:p14="http://schemas.microsoft.com/office/powerpoint/2010/main" val="379835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楕円 44"/>
          <p:cNvSpPr/>
          <p:nvPr/>
        </p:nvSpPr>
        <p:spPr>
          <a:xfrm>
            <a:off x="5591788" y="4980809"/>
            <a:ext cx="743919" cy="7439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000" b="1" dirty="0">
                <a:solidFill>
                  <a:schemeClr val="tx1">
                    <a:lumMod val="95000"/>
                    <a:lumOff val="5000"/>
                  </a:schemeClr>
                </a:solidFill>
              </a:rPr>
              <a:t>M</a:t>
            </a:r>
            <a:endParaRPr lang="ja-JP" altLang="en-US" sz="1350" b="1" dirty="0">
              <a:solidFill>
                <a:schemeClr val="tx1">
                  <a:lumMod val="95000"/>
                  <a:lumOff val="5000"/>
                </a:schemeClr>
              </a:solidFill>
            </a:endParaRPr>
          </a:p>
        </p:txBody>
      </p:sp>
      <p:sp>
        <p:nvSpPr>
          <p:cNvPr id="15" name="正方形/長方形 14"/>
          <p:cNvSpPr/>
          <p:nvPr/>
        </p:nvSpPr>
        <p:spPr>
          <a:xfrm>
            <a:off x="6335708" y="2874038"/>
            <a:ext cx="278969" cy="24874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四角形: 角を丸くする 26"/>
          <p:cNvSpPr/>
          <p:nvPr/>
        </p:nvSpPr>
        <p:spPr>
          <a:xfrm>
            <a:off x="6614677" y="3336226"/>
            <a:ext cx="1092630" cy="2016542"/>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タイトル 6"/>
          <p:cNvSpPr>
            <a:spLocks noGrp="1"/>
          </p:cNvSpPr>
          <p:nvPr>
            <p:ph type="title"/>
          </p:nvPr>
        </p:nvSpPr>
        <p:spPr/>
        <p:txBody>
          <a:bodyPr>
            <a:normAutofit/>
          </a:bodyPr>
          <a:lstStyle/>
          <a:p>
            <a:r>
              <a:rPr lang="ja-JP" altLang="en-US" sz="3600" b="1" dirty="0"/>
              <a:t>任意の場所で停止させたい</a:t>
            </a:r>
          </a:p>
        </p:txBody>
      </p:sp>
      <p:sp>
        <p:nvSpPr>
          <p:cNvPr id="8" name="テキスト プレースホルダー 7"/>
          <p:cNvSpPr>
            <a:spLocks noGrp="1"/>
          </p:cNvSpPr>
          <p:nvPr>
            <p:ph type="body" idx="1"/>
          </p:nvPr>
        </p:nvSpPr>
        <p:spPr/>
        <p:txBody>
          <a:bodyPr/>
          <a:lstStyle/>
          <a:p>
            <a:r>
              <a:rPr kumimoji="1" lang="ja-JP" altLang="en-US" dirty="0"/>
              <a:t>リミットセンサー</a:t>
            </a:r>
          </a:p>
        </p:txBody>
      </p:sp>
      <p:sp>
        <p:nvSpPr>
          <p:cNvPr id="10" name="テキスト プレースホルダー 9"/>
          <p:cNvSpPr>
            <a:spLocks noGrp="1"/>
          </p:cNvSpPr>
          <p:nvPr>
            <p:ph type="body" sz="quarter" idx="3"/>
          </p:nvPr>
        </p:nvSpPr>
        <p:spPr/>
        <p:txBody>
          <a:bodyPr/>
          <a:lstStyle/>
          <a:p>
            <a:r>
              <a:rPr kumimoji="1" lang="ja-JP" altLang="en-US" dirty="0"/>
              <a:t>ロータリーエンコーダ</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7</a:t>
            </a:fld>
            <a:endParaRPr kumimoji="1" lang="ja-JP" altLang="en-US"/>
          </a:p>
        </p:txBody>
      </p:sp>
      <p:sp>
        <p:nvSpPr>
          <p:cNvPr id="12" name="正方形/長方形 11"/>
          <p:cNvSpPr/>
          <p:nvPr/>
        </p:nvSpPr>
        <p:spPr>
          <a:xfrm>
            <a:off x="2134308" y="2874038"/>
            <a:ext cx="278969" cy="24874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四角形: 角を丸くする 12"/>
          <p:cNvSpPr/>
          <p:nvPr/>
        </p:nvSpPr>
        <p:spPr>
          <a:xfrm>
            <a:off x="2413277" y="2874038"/>
            <a:ext cx="1092630" cy="76716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楕円 13"/>
          <p:cNvSpPr/>
          <p:nvPr/>
        </p:nvSpPr>
        <p:spPr>
          <a:xfrm>
            <a:off x="1390388" y="4980809"/>
            <a:ext cx="743919" cy="7439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000" b="1" dirty="0">
                <a:solidFill>
                  <a:schemeClr val="tx1">
                    <a:lumMod val="95000"/>
                    <a:lumOff val="5000"/>
                  </a:schemeClr>
                </a:solidFill>
              </a:rPr>
              <a:t>M</a:t>
            </a:r>
            <a:endParaRPr lang="ja-JP" altLang="en-US" sz="1350" b="1" dirty="0">
              <a:solidFill>
                <a:schemeClr val="tx1">
                  <a:lumMod val="95000"/>
                  <a:lumOff val="5000"/>
                </a:schemeClr>
              </a:solidFill>
            </a:endParaRPr>
          </a:p>
        </p:txBody>
      </p:sp>
      <p:sp>
        <p:nvSpPr>
          <p:cNvPr id="16" name="四角形: 角を丸くする 15"/>
          <p:cNvSpPr/>
          <p:nvPr/>
        </p:nvSpPr>
        <p:spPr>
          <a:xfrm>
            <a:off x="6614677" y="2874038"/>
            <a:ext cx="1092630" cy="76716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二等辺三角形 20"/>
          <p:cNvSpPr/>
          <p:nvPr/>
        </p:nvSpPr>
        <p:spPr>
          <a:xfrm rot="5400000">
            <a:off x="2177468" y="3078336"/>
            <a:ext cx="177165" cy="338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楕円 23"/>
          <p:cNvSpPr/>
          <p:nvPr/>
        </p:nvSpPr>
        <p:spPr>
          <a:xfrm>
            <a:off x="5147537" y="5161986"/>
            <a:ext cx="381564" cy="381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26" name="直線コネクタ 25"/>
          <p:cNvCxnSpPr>
            <a:stCxn id="24" idx="6"/>
          </p:cNvCxnSpPr>
          <p:nvPr/>
        </p:nvCxnSpPr>
        <p:spPr>
          <a:xfrm>
            <a:off x="5529102" y="5352768"/>
            <a:ext cx="6268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四角形: 角を丸くする 17"/>
          <p:cNvSpPr/>
          <p:nvPr/>
        </p:nvSpPr>
        <p:spPr>
          <a:xfrm>
            <a:off x="2413277" y="4594349"/>
            <a:ext cx="1092630" cy="767166"/>
          </a:xfrm>
          <a:prstGeom prst="roundRect">
            <a:avLst/>
          </a:prstGeom>
          <a:solidFill>
            <a:srgbClr val="F4B183">
              <a:alpha val="50196"/>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二等辺三角形 21"/>
          <p:cNvSpPr/>
          <p:nvPr/>
        </p:nvSpPr>
        <p:spPr>
          <a:xfrm rot="5400000">
            <a:off x="2177468" y="4817278"/>
            <a:ext cx="177165" cy="338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テキスト ボックス 27"/>
          <p:cNvSpPr txBox="1"/>
          <p:nvPr/>
        </p:nvSpPr>
        <p:spPr>
          <a:xfrm>
            <a:off x="1143001" y="3020560"/>
            <a:ext cx="1007396" cy="507831"/>
          </a:xfrm>
          <a:prstGeom prst="rect">
            <a:avLst/>
          </a:prstGeom>
          <a:noFill/>
        </p:spPr>
        <p:txBody>
          <a:bodyPr wrap="square" rtlCol="0">
            <a:spAutoFit/>
          </a:bodyPr>
          <a:lstStyle/>
          <a:p>
            <a:pPr algn="r"/>
            <a:r>
              <a:rPr lang="ja-JP" altLang="en-US" sz="1350" dirty="0"/>
              <a:t>センサー</a:t>
            </a:r>
            <a:r>
              <a:rPr lang="en-US" altLang="ja-JP" sz="1350" dirty="0"/>
              <a:t> B</a:t>
            </a:r>
            <a:endParaRPr lang="ja-JP" altLang="en-US" sz="1350" dirty="0"/>
          </a:p>
        </p:txBody>
      </p:sp>
      <p:sp>
        <p:nvSpPr>
          <p:cNvPr id="29" name="テキスト ボックス 28"/>
          <p:cNvSpPr txBox="1"/>
          <p:nvPr/>
        </p:nvSpPr>
        <p:spPr>
          <a:xfrm>
            <a:off x="1143000" y="4659669"/>
            <a:ext cx="953744" cy="507831"/>
          </a:xfrm>
          <a:prstGeom prst="rect">
            <a:avLst/>
          </a:prstGeom>
          <a:noFill/>
        </p:spPr>
        <p:txBody>
          <a:bodyPr wrap="square" rtlCol="0">
            <a:spAutoFit/>
          </a:bodyPr>
          <a:lstStyle/>
          <a:p>
            <a:pPr algn="r"/>
            <a:r>
              <a:rPr lang="ja-JP" altLang="en-US" sz="1350" dirty="0"/>
              <a:t>センサー</a:t>
            </a:r>
            <a:r>
              <a:rPr lang="en-US" altLang="ja-JP" sz="1350" dirty="0"/>
              <a:t>A</a:t>
            </a:r>
            <a:endParaRPr lang="ja-JP" altLang="en-US" sz="1350" dirty="0"/>
          </a:p>
        </p:txBody>
      </p:sp>
      <p:sp>
        <p:nvSpPr>
          <p:cNvPr id="30" name="テキスト ボックス 29"/>
          <p:cNvSpPr txBox="1"/>
          <p:nvPr/>
        </p:nvSpPr>
        <p:spPr>
          <a:xfrm>
            <a:off x="5559611" y="3020560"/>
            <a:ext cx="776097" cy="300082"/>
          </a:xfrm>
          <a:prstGeom prst="rect">
            <a:avLst/>
          </a:prstGeom>
          <a:noFill/>
        </p:spPr>
        <p:txBody>
          <a:bodyPr wrap="square" rtlCol="0">
            <a:spAutoFit/>
          </a:bodyPr>
          <a:lstStyle/>
          <a:p>
            <a:pPr algn="r"/>
            <a:r>
              <a:rPr lang="en-US" altLang="ja-JP" sz="1350" dirty="0"/>
              <a:t>400mm</a:t>
            </a:r>
            <a:endParaRPr lang="ja-JP" altLang="en-US" sz="1350" dirty="0"/>
          </a:p>
        </p:txBody>
      </p:sp>
      <p:sp>
        <p:nvSpPr>
          <p:cNvPr id="31" name="テキスト ボックス 30"/>
          <p:cNvSpPr txBox="1"/>
          <p:nvPr/>
        </p:nvSpPr>
        <p:spPr>
          <a:xfrm>
            <a:off x="5505958" y="4659669"/>
            <a:ext cx="776097" cy="300082"/>
          </a:xfrm>
          <a:prstGeom prst="rect">
            <a:avLst/>
          </a:prstGeom>
          <a:noFill/>
        </p:spPr>
        <p:txBody>
          <a:bodyPr wrap="square" rtlCol="0">
            <a:spAutoFit/>
          </a:bodyPr>
          <a:lstStyle/>
          <a:p>
            <a:pPr algn="r"/>
            <a:r>
              <a:rPr lang="en-US" altLang="ja-JP" sz="1350" dirty="0"/>
              <a:t>0mm</a:t>
            </a:r>
            <a:endParaRPr lang="ja-JP" altLang="en-US" sz="1350" dirty="0"/>
          </a:p>
        </p:txBody>
      </p:sp>
      <p:sp>
        <p:nvSpPr>
          <p:cNvPr id="36" name="テキスト ボックス 35"/>
          <p:cNvSpPr txBox="1"/>
          <p:nvPr/>
        </p:nvSpPr>
        <p:spPr>
          <a:xfrm>
            <a:off x="5505958" y="4439817"/>
            <a:ext cx="776097" cy="300082"/>
          </a:xfrm>
          <a:prstGeom prst="rect">
            <a:avLst/>
          </a:prstGeom>
          <a:noFill/>
        </p:spPr>
        <p:txBody>
          <a:bodyPr wrap="square" rtlCol="0">
            <a:spAutoFit/>
          </a:bodyPr>
          <a:lstStyle/>
          <a:p>
            <a:pPr algn="r"/>
            <a:r>
              <a:rPr lang="en-US" altLang="ja-JP" sz="1350" dirty="0"/>
              <a:t>10mm</a:t>
            </a:r>
            <a:endParaRPr lang="ja-JP" altLang="en-US" sz="1350" dirty="0"/>
          </a:p>
        </p:txBody>
      </p:sp>
      <p:sp>
        <p:nvSpPr>
          <p:cNvPr id="37" name="テキスト ボックス 36"/>
          <p:cNvSpPr txBox="1"/>
          <p:nvPr/>
        </p:nvSpPr>
        <p:spPr>
          <a:xfrm>
            <a:off x="5505958" y="4205926"/>
            <a:ext cx="776097" cy="300082"/>
          </a:xfrm>
          <a:prstGeom prst="rect">
            <a:avLst/>
          </a:prstGeom>
          <a:noFill/>
        </p:spPr>
        <p:txBody>
          <a:bodyPr wrap="square" rtlCol="0">
            <a:spAutoFit/>
          </a:bodyPr>
          <a:lstStyle/>
          <a:p>
            <a:pPr algn="r"/>
            <a:r>
              <a:rPr lang="en-US" altLang="ja-JP" sz="1350" dirty="0"/>
              <a:t>20mm</a:t>
            </a:r>
            <a:endParaRPr lang="ja-JP" altLang="en-US" sz="1350" dirty="0"/>
          </a:p>
        </p:txBody>
      </p:sp>
      <p:sp>
        <p:nvSpPr>
          <p:cNvPr id="38" name="テキスト ボックス 37"/>
          <p:cNvSpPr txBox="1"/>
          <p:nvPr/>
        </p:nvSpPr>
        <p:spPr>
          <a:xfrm>
            <a:off x="5559611" y="3228610"/>
            <a:ext cx="776097" cy="300082"/>
          </a:xfrm>
          <a:prstGeom prst="rect">
            <a:avLst/>
          </a:prstGeom>
          <a:noFill/>
        </p:spPr>
        <p:txBody>
          <a:bodyPr wrap="square" rtlCol="0">
            <a:spAutoFit/>
          </a:bodyPr>
          <a:lstStyle/>
          <a:p>
            <a:pPr algn="r"/>
            <a:r>
              <a:rPr lang="en-US" altLang="ja-JP" sz="1350" dirty="0"/>
              <a:t>390mm</a:t>
            </a:r>
            <a:endParaRPr lang="ja-JP" altLang="en-US" sz="1350" dirty="0"/>
          </a:p>
        </p:txBody>
      </p:sp>
      <p:sp>
        <p:nvSpPr>
          <p:cNvPr id="39" name="テキスト ボックス 38"/>
          <p:cNvSpPr txBox="1"/>
          <p:nvPr/>
        </p:nvSpPr>
        <p:spPr>
          <a:xfrm>
            <a:off x="5559611" y="3424615"/>
            <a:ext cx="776097" cy="300082"/>
          </a:xfrm>
          <a:prstGeom prst="rect">
            <a:avLst/>
          </a:prstGeom>
          <a:noFill/>
        </p:spPr>
        <p:txBody>
          <a:bodyPr wrap="square" rtlCol="0">
            <a:spAutoFit/>
          </a:bodyPr>
          <a:lstStyle/>
          <a:p>
            <a:pPr algn="r"/>
            <a:r>
              <a:rPr lang="en-US" altLang="ja-JP" sz="1350" dirty="0"/>
              <a:t>380mm</a:t>
            </a:r>
            <a:endParaRPr lang="ja-JP" altLang="en-US" sz="1350" dirty="0"/>
          </a:p>
        </p:txBody>
      </p:sp>
      <p:cxnSp>
        <p:nvCxnSpPr>
          <p:cNvPr id="43" name="直線コネクタ 42"/>
          <p:cNvCxnSpPr/>
          <p:nvPr/>
        </p:nvCxnSpPr>
        <p:spPr>
          <a:xfrm>
            <a:off x="5963748" y="3729156"/>
            <a:ext cx="0" cy="38862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a:bodyPr>
          <a:lstStyle/>
          <a:p>
            <a:r>
              <a:rPr lang="ja-JP" altLang="en-US" sz="3600" b="1" dirty="0"/>
              <a:t>ロータリエンコーダの欠点</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8</a:t>
            </a:fld>
            <a:endParaRPr kumimoji="1" lang="ja-JP" altLang="en-US"/>
          </a:p>
        </p:txBody>
      </p:sp>
      <p:grpSp>
        <p:nvGrpSpPr>
          <p:cNvPr id="8" name="グループ化 7"/>
          <p:cNvGrpSpPr/>
          <p:nvPr/>
        </p:nvGrpSpPr>
        <p:grpSpPr>
          <a:xfrm>
            <a:off x="305319" y="2302744"/>
            <a:ext cx="2483601" cy="3558832"/>
            <a:chOff x="676245" y="3266908"/>
            <a:chExt cx="1913020" cy="2741226"/>
          </a:xfrm>
        </p:grpSpPr>
        <p:pic>
          <p:nvPicPr>
            <p:cNvPr id="9" name="図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1772" t="28186" r="21943" b="25097"/>
            <a:stretch/>
          </p:blipFill>
          <p:spPr>
            <a:xfrm>
              <a:off x="951875" y="3266908"/>
              <a:ext cx="1361761" cy="2009428"/>
            </a:xfrm>
            <a:prstGeom prst="rect">
              <a:avLst/>
            </a:prstGeom>
          </p:spPr>
        </p:pic>
        <p:sp>
          <p:nvSpPr>
            <p:cNvPr id="10" name="テキスト ボックス 9"/>
            <p:cNvSpPr txBox="1"/>
            <p:nvPr/>
          </p:nvSpPr>
          <p:spPr>
            <a:xfrm>
              <a:off x="676245" y="5368050"/>
              <a:ext cx="1913020" cy="640084"/>
            </a:xfrm>
            <a:prstGeom prst="rect">
              <a:avLst/>
            </a:prstGeom>
            <a:noFill/>
          </p:spPr>
          <p:txBody>
            <a:bodyPr wrap="square" rtlCol="0">
              <a:spAutoFit/>
            </a:bodyPr>
            <a:lstStyle/>
            <a:p>
              <a:pPr algn="ctr"/>
              <a:r>
                <a:rPr lang="ja-JP" altLang="en-US" sz="2400" dirty="0"/>
                <a:t>ロータリー</a:t>
              </a:r>
              <a:endParaRPr lang="en-US" altLang="ja-JP" sz="2400" dirty="0"/>
            </a:p>
            <a:p>
              <a:pPr algn="ctr"/>
              <a:r>
                <a:rPr lang="ja-JP" altLang="en-US" sz="2400" dirty="0"/>
                <a:t>エンコーダ</a:t>
              </a:r>
            </a:p>
          </p:txBody>
        </p:sp>
      </p:grpSp>
      <p:grpSp>
        <p:nvGrpSpPr>
          <p:cNvPr id="11" name="グループ化 10"/>
          <p:cNvGrpSpPr/>
          <p:nvPr/>
        </p:nvGrpSpPr>
        <p:grpSpPr>
          <a:xfrm>
            <a:off x="2473452" y="2918361"/>
            <a:ext cx="2841498" cy="2820104"/>
            <a:chOff x="2296243" y="3914097"/>
            <a:chExt cx="2825445" cy="2804170"/>
          </a:xfrm>
        </p:grpSpPr>
        <p:pic>
          <p:nvPicPr>
            <p:cNvPr id="12" name="図 11"/>
            <p:cNvPicPr>
              <a:picLocks noChangeAspect="1"/>
            </p:cNvPicPr>
            <p:nvPr/>
          </p:nvPicPr>
          <p:blipFill rotWithShape="1">
            <a:blip r:embed="rId5">
              <a:extLst>
                <a:ext uri="{28A0092B-C50C-407E-A947-70E740481C1C}">
                  <a14:useLocalDpi xmlns:a14="http://schemas.microsoft.com/office/drawing/2010/main" val="0"/>
                </a:ext>
              </a:extLst>
            </a:blip>
            <a:srcRect l="19948" t="22544" r="18627" b="15401"/>
            <a:stretch/>
          </p:blipFill>
          <p:spPr>
            <a:xfrm>
              <a:off x="2486116" y="3914097"/>
              <a:ext cx="2403784" cy="1366000"/>
            </a:xfrm>
            <a:prstGeom prst="rect">
              <a:avLst/>
            </a:prstGeom>
          </p:spPr>
        </p:pic>
        <p:sp>
          <p:nvSpPr>
            <p:cNvPr id="13" name="テキスト ボックス 12"/>
            <p:cNvSpPr txBox="1"/>
            <p:nvPr/>
          </p:nvSpPr>
          <p:spPr>
            <a:xfrm>
              <a:off x="2296243" y="6014381"/>
              <a:ext cx="2825445" cy="703886"/>
            </a:xfrm>
            <a:prstGeom prst="rect">
              <a:avLst/>
            </a:prstGeom>
            <a:noFill/>
          </p:spPr>
          <p:txBody>
            <a:bodyPr wrap="square" rtlCol="0">
              <a:spAutoFit/>
            </a:bodyPr>
            <a:lstStyle/>
            <a:p>
              <a:pPr algn="ctr"/>
              <a:r>
                <a:rPr lang="ja-JP" altLang="en-US" sz="2000" dirty="0"/>
                <a:t>ロータリーエンコーダ</a:t>
              </a:r>
              <a:endParaRPr lang="en-US" altLang="ja-JP" sz="2000" dirty="0"/>
            </a:p>
            <a:p>
              <a:pPr algn="ctr"/>
              <a:r>
                <a:rPr lang="ja-JP" altLang="en-US" sz="2000" dirty="0"/>
                <a:t>一体型モータ</a:t>
              </a:r>
            </a:p>
          </p:txBody>
        </p:sp>
      </p:grpSp>
      <p:sp>
        <p:nvSpPr>
          <p:cNvPr id="15" name="テキスト ボックス 14"/>
          <p:cNvSpPr txBox="1"/>
          <p:nvPr/>
        </p:nvSpPr>
        <p:spPr>
          <a:xfrm>
            <a:off x="5226181" y="2680768"/>
            <a:ext cx="3425205" cy="1061829"/>
          </a:xfrm>
          <a:prstGeom prst="rect">
            <a:avLst/>
          </a:prstGeom>
          <a:noFill/>
        </p:spPr>
        <p:txBody>
          <a:bodyPr wrap="square" rtlCol="0">
            <a:spAutoFit/>
          </a:bodyPr>
          <a:lstStyle/>
          <a:p>
            <a:r>
              <a:rPr lang="ja-JP" altLang="en-US" sz="2100" dirty="0"/>
              <a:t>・エンコーダの入手</a:t>
            </a:r>
            <a:endParaRPr lang="en-US" altLang="ja-JP" sz="2100" dirty="0"/>
          </a:p>
          <a:p>
            <a:r>
              <a:rPr lang="ja-JP" altLang="en-US" sz="2100" dirty="0"/>
              <a:t>・取付用の部品を製作する必要がある</a:t>
            </a:r>
            <a:endParaRPr lang="en-US" altLang="ja-JP" sz="2100" dirty="0"/>
          </a:p>
        </p:txBody>
      </p:sp>
      <p:sp>
        <p:nvSpPr>
          <p:cNvPr id="16" name="テキスト ボックス 15"/>
          <p:cNvSpPr txBox="1"/>
          <p:nvPr/>
        </p:nvSpPr>
        <p:spPr>
          <a:xfrm>
            <a:off x="5396331" y="4275016"/>
            <a:ext cx="3621939" cy="923330"/>
          </a:xfrm>
          <a:prstGeom prst="rect">
            <a:avLst/>
          </a:prstGeom>
          <a:noFill/>
        </p:spPr>
        <p:txBody>
          <a:bodyPr wrap="square" rtlCol="0">
            <a:spAutoFit/>
          </a:bodyPr>
          <a:lstStyle/>
          <a:p>
            <a:r>
              <a:rPr lang="ja-JP" altLang="en-US" sz="2700" dirty="0"/>
              <a:t>コスト</a:t>
            </a:r>
            <a:r>
              <a:rPr lang="ja-JP" altLang="en-US" sz="2100" dirty="0"/>
              <a:t>（金</a:t>
            </a:r>
            <a:r>
              <a:rPr lang="en-US" altLang="ja-JP" sz="2100" dirty="0"/>
              <a:t>, </a:t>
            </a:r>
            <a:r>
              <a:rPr lang="ja-JP" altLang="en-US" sz="2100" dirty="0"/>
              <a:t>時間</a:t>
            </a:r>
            <a:r>
              <a:rPr lang="en-US" altLang="ja-JP" sz="2100" dirty="0"/>
              <a:t>, </a:t>
            </a:r>
            <a:r>
              <a:rPr lang="ja-JP" altLang="en-US" sz="2100" dirty="0"/>
              <a:t>人員）</a:t>
            </a:r>
            <a:endParaRPr lang="en-US" altLang="ja-JP" sz="2100" dirty="0"/>
          </a:p>
          <a:p>
            <a:r>
              <a:rPr lang="ja-JP" altLang="en-US" sz="2700" dirty="0"/>
              <a:t>がかかる</a:t>
            </a:r>
          </a:p>
        </p:txBody>
      </p:sp>
      <p:cxnSp>
        <p:nvCxnSpPr>
          <p:cNvPr id="18" name="直線矢印コネクタ 17"/>
          <p:cNvCxnSpPr/>
          <p:nvPr/>
        </p:nvCxnSpPr>
        <p:spPr>
          <a:xfrm>
            <a:off x="6938783" y="3794760"/>
            <a:ext cx="0" cy="4114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52864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5987</TotalTime>
  <Words>2019</Words>
  <Application>Microsoft Office PowerPoint</Application>
  <PresentationFormat>画面に合わせる (4:3)</PresentationFormat>
  <Paragraphs>298</Paragraphs>
  <Slides>33</Slides>
  <Notes>26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33</vt:i4>
      </vt:variant>
    </vt:vector>
  </HeadingPairs>
  <TitlesOfParts>
    <vt:vector size="41" baseType="lpstr">
      <vt:lpstr>游ゴシック</vt:lpstr>
      <vt:lpstr>游ゴシック Light</vt:lpstr>
      <vt:lpstr>Arial</vt:lpstr>
      <vt:lpstr>Calibri</vt:lpstr>
      <vt:lpstr>Calibri Light</vt:lpstr>
      <vt:lpstr>Cambria Math</vt:lpstr>
      <vt:lpstr>CommercialScript BT</vt:lpstr>
      <vt:lpstr>Office テーマ</vt:lpstr>
      <vt:lpstr>位置センサを使用しない 位置制御の研究 </vt:lpstr>
      <vt:lpstr>目次</vt:lpstr>
      <vt:lpstr>リフトについて</vt:lpstr>
      <vt:lpstr>ロボコンのルール</vt:lpstr>
      <vt:lpstr>製作したリフト</vt:lpstr>
      <vt:lpstr>研究の目的</vt:lpstr>
      <vt:lpstr>ロボットの欠点</vt:lpstr>
      <vt:lpstr>任意の場所で停止させたい</vt:lpstr>
      <vt:lpstr>ロータリエンコーダの欠点</vt:lpstr>
      <vt:lpstr>センサレス制御の手法</vt:lpstr>
      <vt:lpstr>位置センサレス制御の方法</vt:lpstr>
      <vt:lpstr>設計の流れ</vt:lpstr>
      <vt:lpstr>運動方程式</vt:lpstr>
      <vt:lpstr>運動方程式</vt:lpstr>
      <vt:lpstr>状態方程式とは</vt:lpstr>
      <vt:lpstr>状態方程式とは</vt:lpstr>
      <vt:lpstr>PowerPoint プレゼンテーション</vt:lpstr>
      <vt:lpstr>状態方程式に変換</vt:lpstr>
      <vt:lpstr>制御系設計</vt:lpstr>
      <vt:lpstr>実験</vt:lpstr>
      <vt:lpstr>Xcosによるシミュレーション</vt:lpstr>
      <vt:lpstr>結果</vt:lpstr>
      <vt:lpstr>正転時と逆転時の電流の比較</vt:lpstr>
      <vt:lpstr>電流センサの実験</vt:lpstr>
      <vt:lpstr>おわりに</vt:lpstr>
      <vt:lpstr>ここから先スライドはメモ帳</vt:lpstr>
      <vt:lpstr>正転時と逆転時の電流の比較</vt:lpstr>
      <vt:lpstr>センサレス制御の手法</vt:lpstr>
      <vt:lpstr>以前の問題</vt:lpstr>
      <vt:lpstr>現在直面している問題</vt:lpstr>
      <vt:lpstr>位置制御とは</vt:lpstr>
      <vt:lpstr>フィードバック制御とは</vt:lpstr>
      <vt:lpstr>電流を検出して回転数を算出する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位置センサを使用しない位置制御の研究</dc:title>
  <dc:creator>高倉啓祐</dc:creator>
  <cp:lastModifiedBy>高倉啓祐</cp:lastModifiedBy>
  <cp:revision>105</cp:revision>
  <dcterms:created xsi:type="dcterms:W3CDTF">2016-12-14T11:27:05Z</dcterms:created>
  <dcterms:modified xsi:type="dcterms:W3CDTF">2017-02-03T10:26:22Z</dcterms:modified>
</cp:coreProperties>
</file>